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56" r:id="rId3"/>
    <p:sldId id="283" r:id="rId4"/>
    <p:sldId id="280" r:id="rId5"/>
    <p:sldId id="286" r:id="rId6"/>
    <p:sldId id="270" r:id="rId7"/>
    <p:sldId id="281" r:id="rId8"/>
    <p:sldId id="288" r:id="rId9"/>
    <p:sldId id="265" r:id="rId10"/>
    <p:sldId id="269" r:id="rId11"/>
    <p:sldId id="274" r:id="rId12"/>
    <p:sldId id="275" r:id="rId13"/>
    <p:sldId id="276" r:id="rId14"/>
    <p:sldId id="277" r:id="rId15"/>
    <p:sldId id="278" r:id="rId16"/>
    <p:sldId id="284" r:id="rId17"/>
    <p:sldId id="279" r:id="rId18"/>
    <p:sldId id="259" r:id="rId19"/>
    <p:sldId id="272" r:id="rId20"/>
    <p:sldId id="271" r:id="rId21"/>
    <p:sldId id="273" r:id="rId22"/>
    <p:sldId id="282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695"/>
    <a:srgbClr val="F20000"/>
    <a:srgbClr val="FF6969"/>
    <a:srgbClr val="DCDCD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21" autoAdjust="0"/>
    <p:restoredTop sz="67728" autoAdjust="0"/>
  </p:normalViewPr>
  <p:slideViewPr>
    <p:cSldViewPr snapToObjects="1">
      <p:cViewPr>
        <p:scale>
          <a:sx n="95" d="100"/>
          <a:sy n="95" d="100"/>
        </p:scale>
        <p:origin x="-80" y="2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0" d="100"/>
          <a:sy n="40" d="100"/>
        </p:scale>
        <p:origin x="-227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04977F-DDA0-45ED-AA8B-0240B111B550}" type="datetime1">
              <a:rPr lang="en-GB" altLang="en-US"/>
              <a:pPr>
                <a:defRPr/>
              </a:pPr>
              <a:t>07/11/17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A3FA41-FDA4-41D2-AE77-2FB9C3E236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2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Cabaret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config</a:t>
            </a: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Been involved with Software Carpentry since 2012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Taught at </a:t>
            </a:r>
            <a:r>
              <a:rPr lang="en-GB" baseline="0" dirty="0" smtClean="0"/>
              <a:t>13 </a:t>
            </a:r>
            <a:r>
              <a:rPr lang="en-GB" baseline="0" dirty="0" smtClean="0"/>
              <a:t>Software Carpentry workshops</a:t>
            </a:r>
          </a:p>
          <a:p>
            <a:r>
              <a:rPr lang="en-GB" baseline="0" dirty="0" smtClean="0"/>
              <a:t>And also train up new instructors for Software and Data Carpentry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85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How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to do repetitive tasks automatically</a:t>
            </a:r>
            <a:r>
              <a:rPr lang="is-I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…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Not just about learning commands: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indent="0">
              <a:buFontTx/>
              <a:buNone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Going to teach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a basic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working understanding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of the shell</a:t>
            </a:r>
            <a:endParaRPr lang="en-US" sz="1200" b="1" i="1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171450" indent="-171450">
              <a:buFontTx/>
              <a:buChar char="-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Core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hings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like the filesystem, what happens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when you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run a program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few things: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Hard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things that took hours become easy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[learner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story]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Participant whose work was transformed by what they learnt they could do with Bash.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553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 lot of the time you need more flexibility, granularity, control over processing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 t</a:t>
            </a:r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hat the shell can’t really provide</a:t>
            </a:r>
          </a:p>
          <a:p>
            <a:endParaRPr lang="is-I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Beyond syntax:</a:t>
            </a: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Want to 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each core skills you can apply after the workshop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So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each by working example, not abstract lectures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Show how to build programs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step-by-step: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Going to use a basic climate modelling example based on real data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Slowly build a program over time to process this data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As we go, teach how to build code that is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Understandable (and reusable) by others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Code comments, when and how to do it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Modularity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– as program grows, when and how do you start breaking down the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Program into separate functions and modules?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720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 place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to store and manage software code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Q: who here uses version control to develop software?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Avoid ‘dead laptop,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lost code’ syndrome,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But it goes much further</a:t>
            </a:r>
            <a:endParaRPr lang="is-I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It stores a complete history of software as it’s been developed over time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Can really help to overcome the situation commonly faced on the right...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Lightning talk at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the Software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Sustainabilty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Institute’s annual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CW earlier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this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year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Andrew Walker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Just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one of many examples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Did talk as message to his former self 10 years ago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Along with modular design and automation -- version control!!!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When you know it,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and use it, you can’t live without it!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Real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power is when you work as part of a team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 - (Answering these questions</a:t>
            </a:r>
            <a:r>
              <a:rPr lang="is-IS" sz="1200" i="0" kern="1200" baseline="0" dirty="0" smtClean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rPr>
              <a:t>…)</a:t>
            </a: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baseline="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944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5861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38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62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Don’t </a:t>
            </a:r>
            <a:r>
              <a:rPr lang="en-GB" dirty="0" smtClean="0"/>
              <a:t>harass people</a:t>
            </a:r>
          </a:p>
          <a:p>
            <a:r>
              <a:rPr lang="en-GB" dirty="0" smtClean="0"/>
              <a:t>Communicate appropriately</a:t>
            </a:r>
          </a:p>
          <a:p>
            <a:r>
              <a:rPr lang="en-GB" dirty="0" smtClean="0"/>
              <a:t>Be</a:t>
            </a:r>
            <a:r>
              <a:rPr lang="en-GB" baseline="0" dirty="0" smtClean="0"/>
              <a:t> polite</a:t>
            </a:r>
          </a:p>
          <a:p>
            <a:r>
              <a:rPr lang="en-GB" baseline="0" dirty="0" smtClean="0"/>
              <a:t>Be a professional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55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2434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899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701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574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So writing software is important in what we do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It’s a means to an end – </a:t>
            </a:r>
            <a:r>
              <a:rPr lang="is-IS" baseline="0" dirty="0" smtClean="0"/>
              <a:t>software is a tool to generate or discover a result </a:t>
            </a:r>
            <a:r>
              <a:rPr lang="is-IS" baseline="0" dirty="0" smtClean="0"/>
              <a:t>to publish.</a:t>
            </a:r>
          </a:p>
          <a:p>
            <a:r>
              <a:rPr lang="is-IS" baseline="0" dirty="0" smtClean="0"/>
              <a:t>But so is the practice of doing ‘science</a:t>
            </a:r>
            <a:r>
              <a:rPr lang="is-IS" baseline="0" dirty="0" smtClean="0"/>
              <a:t>’ in general!</a:t>
            </a:r>
          </a:p>
          <a:p>
            <a:r>
              <a:rPr lang="is-IS" baseline="0" dirty="0" smtClean="0"/>
              <a:t>We just use different tools to </a:t>
            </a:r>
            <a:r>
              <a:rPr lang="is-IS" baseline="0" dirty="0" smtClean="0"/>
              <a:t>get a </a:t>
            </a:r>
            <a:r>
              <a:rPr lang="is-IS" baseline="0" dirty="0" smtClean="0"/>
              <a:t>result.</a:t>
            </a:r>
            <a:endParaRPr lang="is-IS" baseline="0" dirty="0" smtClean="0"/>
          </a:p>
          <a:p>
            <a:endParaRPr lang="is-IS" baseline="0" dirty="0" smtClean="0"/>
          </a:p>
          <a:p>
            <a:r>
              <a:rPr lang="is-IS" baseline="0" dirty="0" smtClean="0"/>
              <a:t>In pharmacology, have strict protocols to follow in the lab.</a:t>
            </a:r>
          </a:p>
          <a:p>
            <a:r>
              <a:rPr lang="is-IS" baseline="0" dirty="0" smtClean="0"/>
              <a:t>Why not with developing software?</a:t>
            </a:r>
          </a:p>
          <a:p>
            <a:r>
              <a:rPr lang="is-IS" baseline="0" dirty="0" smtClean="0"/>
              <a:t>They both produce results, doesn’t software deserve the same attention?</a:t>
            </a:r>
          </a:p>
          <a:p>
            <a:endParaRPr lang="is-IS" baseline="0" dirty="0" smtClean="0"/>
          </a:p>
          <a:p>
            <a:r>
              <a:rPr lang="is-IS" baseline="0" dirty="0" smtClean="0"/>
              <a:t>So why is it that the practice of developing software</a:t>
            </a:r>
          </a:p>
          <a:p>
            <a:r>
              <a:rPr lang="is-IS" baseline="0" dirty="0" smtClean="0"/>
              <a:t>isn’t given the same attention as the practice of ‘science’?</a:t>
            </a:r>
          </a:p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74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="0" dirty="0" smtClean="0"/>
          </a:p>
          <a:p>
            <a:r>
              <a:rPr lang="en-GB" b="0" dirty="0" smtClean="0"/>
              <a:t>And we should care about the software that underpins research!</a:t>
            </a:r>
          </a:p>
          <a:p>
            <a:endParaRPr lang="en-GB" b="0" dirty="0" smtClean="0"/>
          </a:p>
          <a:p>
            <a:r>
              <a:rPr lang="en-GB" b="0" dirty="0" smtClean="0"/>
              <a:t>From survey conducted by SSI</a:t>
            </a:r>
            <a:r>
              <a:rPr lang="en-GB" b="0" baseline="0" dirty="0" smtClean="0"/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of researchers at 15 Russell Group universities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in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2014,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To find out about their software use and background.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Perhaps 220,000 researchers in the UK</a:t>
            </a:r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…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417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respondents.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Whilst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92% of researchers said they use software in their research,</a:t>
            </a: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and 69% that it’s fundamental to their results,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- and over half of their time is spent developing code,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90% have learned software development skills themselves.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That’s potentially a lot of people writing code!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That code generates results!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Results go into papers!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Papers are important!</a:t>
            </a:r>
          </a:p>
          <a:p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Ergo, software is important</a:t>
            </a:r>
            <a:r>
              <a:rPr lang="is-I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!</a:t>
            </a:r>
          </a:p>
          <a:p>
            <a:r>
              <a:rPr lang="is-I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And that's why we're here today.</a:t>
            </a:r>
          </a:p>
          <a:p>
            <a:r>
              <a:rPr lang="is-I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We want to be better at writing software, and learn some cool stuff along the way.</a:t>
            </a:r>
            <a:endParaRPr lang="is-IS" sz="1200" b="1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is-IS" sz="1200" b="0" i="0" kern="1200" baseline="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092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45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29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RSG led by SH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and JR,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Based in Electronics and Computer Science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We hire out our software engineers across the University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Any faculty, any discipline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You can hire us to help you!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2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At a national</a:t>
            </a:r>
            <a:r>
              <a:rPr lang="en-GB" baseline="0" dirty="0" smtClean="0"/>
              <a:t> level</a:t>
            </a:r>
            <a:r>
              <a:rPr lang="is-IS" baseline="0" dirty="0" smtClean="0"/>
              <a:t>…</a:t>
            </a:r>
          </a:p>
          <a:p>
            <a:r>
              <a:rPr lang="is-IS" baseline="0" dirty="0" smtClean="0"/>
              <a:t>Also help people improve their software and how they develop it</a:t>
            </a:r>
            <a:r>
              <a:rPr lang="en-GB" baseline="0" dirty="0" smtClean="0"/>
              <a:t>,</a:t>
            </a:r>
          </a:p>
          <a:p>
            <a:r>
              <a:rPr lang="en-GB" baseline="0" dirty="0" smtClean="0"/>
              <a:t>and train others</a:t>
            </a:r>
          </a:p>
          <a:p>
            <a:r>
              <a:rPr lang="en-GB" baseline="0" dirty="0" smtClean="0"/>
              <a:t>Also assigned coordinator for SWC and DC in the UK</a:t>
            </a:r>
          </a:p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But also </a:t>
            </a:r>
            <a:r>
              <a:rPr lang="is-IS" baseline="0" dirty="0" smtClean="0"/>
              <a:t>investigate issues related to software more generally...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baseline="0" dirty="0" smtClean="0"/>
              <a:t> - Run events to look into these issues</a:t>
            </a:r>
            <a:endParaRPr lang="en-GB" baseline="0" dirty="0" smtClean="0"/>
          </a:p>
          <a:p>
            <a:r>
              <a:rPr lang="is-IS" baseline="0" dirty="0" smtClean="0"/>
              <a:t> - Work in policy – recognition for Research Software Engineers</a:t>
            </a:r>
          </a:p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22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37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375" y="1700808"/>
            <a:ext cx="8451093" cy="4753966"/>
          </a:xfrm>
        </p:spPr>
        <p:txBody>
          <a:bodyPr/>
          <a:lstStyle>
            <a:lvl1pPr marL="0" indent="0">
              <a:buNone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</a:defRPr>
            </a:lvl1pPr>
          </a:lstStyle>
          <a:p>
            <a:pPr lvl="0"/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&lt;main title&gt;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&lt;event&gt;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&lt;date&gt;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&lt;presenter&gt;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&lt;email&gt;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lang="en-GB" altLang="en-US" dirty="0" smtClean="0"/>
          </a:p>
          <a:p>
            <a:pPr lvl="0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556284" cy="108493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16" y="216455"/>
            <a:ext cx="2483260" cy="1340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2340260" cy="14042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31763"/>
            <a:ext cx="68865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470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6E33-99A2-43AD-BC48-D41681E55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docstoccdn.com/thumb/orig/8564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280" r="1578" b="2283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541" y="1520788"/>
            <a:ext cx="8255260" cy="45725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368660"/>
            <a:ext cx="7560840" cy="978112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524625"/>
            <a:ext cx="2133600" cy="295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A72D0A-12D8-4850-B6FB-BAB9C4578C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2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72C55-F32C-714E-85D4-4C85D67E2D8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381125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4325" y="131763"/>
            <a:ext cx="688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600200"/>
            <a:ext cx="8353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E6E8B1-5B53-460A-A327-28C8D6CDA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348598"/>
            <a:ext cx="1489402" cy="632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SWCPreSurveyNov2017" TargetMode="External"/><Relationship Id="rId3" Type="http://schemas.openxmlformats.org/officeDocument/2006/relationships/hyperlink" Target="http://bit.ly/EtherNov17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creativecommons.org/licenses/by-sa/4.0/deed.e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therNov17" TargetMode="External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41784"/>
            <a:ext cx="8372475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 Software Carpentry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When you arrive</a:t>
            </a:r>
            <a:r>
              <a:rPr lang="is-IS" i="1" dirty="0" smtClean="0">
                <a:solidFill>
                  <a:schemeClr val="tx1"/>
                </a:solidFill>
              </a:rPr>
              <a:t>…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80220"/>
            <a:ext cx="8353425" cy="4709120"/>
          </a:xfrm>
        </p:spPr>
        <p:txBody>
          <a:bodyPr/>
          <a:lstStyle/>
          <a:p>
            <a:r>
              <a:rPr lang="en-GB" dirty="0" smtClean="0"/>
              <a:t>Please fill in the pre-assessment workshop survey if you haven’t already</a:t>
            </a:r>
          </a:p>
          <a:p>
            <a:endParaRPr lang="en-GB" sz="800" dirty="0" smtClean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bit.ly/SWCPreSurveyNov2017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Go to the shared </a:t>
            </a:r>
            <a:r>
              <a:rPr lang="en-GB" dirty="0" err="1" smtClean="0"/>
              <a:t>Etherpad</a:t>
            </a:r>
            <a:r>
              <a:rPr lang="en-GB" dirty="0"/>
              <a:t> </a:t>
            </a:r>
            <a:r>
              <a:rPr lang="en-GB" dirty="0" smtClean="0"/>
              <a:t>and follow the set up instructions</a:t>
            </a:r>
          </a:p>
          <a:p>
            <a:endParaRPr lang="en-GB" sz="800" dirty="0" smtClean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bit.ly/EtherNov17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099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Sustainability Institute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5661248"/>
            <a:ext cx="8353425" cy="648072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i="1" dirty="0" smtClean="0"/>
              <a:t>Cultivate world-class research with software</a:t>
            </a:r>
            <a:endParaRPr lang="en-GB" sz="3400" i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2370"/>
            <a:ext cx="56642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7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508" y="-862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26611" y="2864982"/>
            <a:ext cx="68907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What are we going to learn?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67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4778685" cy="4709120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 smtClean="0"/>
              <a:t>Bash Shell</a:t>
            </a:r>
            <a:endParaRPr lang="en-GB" sz="4000" dirty="0"/>
          </a:p>
          <a:p>
            <a:endParaRPr lang="en-GB" sz="4000" dirty="0" smtClean="0"/>
          </a:p>
          <a:p>
            <a:r>
              <a:rPr lang="en-GB" sz="4000" dirty="0" smtClean="0"/>
              <a:t>Not just about learning commands</a:t>
            </a:r>
          </a:p>
          <a:p>
            <a:endParaRPr lang="en-GB" sz="4000" dirty="0" smtClean="0"/>
          </a:p>
          <a:p>
            <a:r>
              <a:rPr lang="en-GB" sz="4000" dirty="0" smtClean="0"/>
              <a:t>Learning just a few things can make a huge difference</a:t>
            </a:r>
          </a:p>
          <a:p>
            <a:endParaRPr lang="en-GB" sz="4000" dirty="0" smtClean="0"/>
          </a:p>
          <a:p>
            <a:endParaRPr lang="en-GB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625" y="1376772"/>
            <a:ext cx="3848279" cy="5506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9784" y="6300608"/>
            <a:ext cx="3832119" cy="584776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  <a:t>Image Zen Wave</a:t>
            </a:r>
            <a:br>
              <a:rPr lang="en-GB" sz="1600" i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CC-BY-SA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Python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706" y="1816224"/>
            <a:ext cx="5570774" cy="4709120"/>
          </a:xfrm>
        </p:spPr>
        <p:txBody>
          <a:bodyPr>
            <a:normAutofit lnSpcReduction="10000"/>
          </a:bodyPr>
          <a:lstStyle/>
          <a:p>
            <a:r>
              <a:rPr lang="en-GB" sz="4000" dirty="0" smtClean="0"/>
              <a:t>Beyond syntax</a:t>
            </a:r>
            <a:r>
              <a:rPr lang="is-IS" sz="4000" dirty="0" smtClean="0"/>
              <a:t>…</a:t>
            </a:r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How to build programs step-by-step</a:t>
            </a:r>
          </a:p>
          <a:p>
            <a:endParaRPr lang="en-GB" sz="4000" dirty="0"/>
          </a:p>
          <a:p>
            <a:r>
              <a:rPr lang="en-GB" sz="4000" dirty="0" smtClean="0"/>
              <a:t>Comprehensive, reusable, testable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7008" y="1371761"/>
            <a:ext cx="3112844" cy="5533944"/>
            <a:chOff x="-17008" y="1371761"/>
            <a:chExt cx="3112844" cy="55339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008" y="1371761"/>
              <a:ext cx="3112844" cy="55339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15396" y="6300608"/>
              <a:ext cx="3101496" cy="58477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i="1" dirty="0" smtClean="0">
                  <a:solidFill>
                    <a:schemeClr val="bg1">
                      <a:lumMod val="65000"/>
                    </a:schemeClr>
                  </a:solidFill>
                </a:rPr>
                <a:t>Image Charles Kenny</a:t>
              </a:r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GB" sz="16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4"/>
                </a:rPr>
                <a:t>CC-BY-SA</a:t>
              </a:r>
              <a:endPara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6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Version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42" y="1676400"/>
            <a:ext cx="4634669" cy="4709120"/>
          </a:xfrm>
        </p:spPr>
        <p:txBody>
          <a:bodyPr>
            <a:normAutofit fontScale="77500" lnSpcReduction="20000"/>
          </a:bodyPr>
          <a:lstStyle/>
          <a:p>
            <a:r>
              <a:rPr lang="en-GB" sz="4000" dirty="0" smtClean="0"/>
              <a:t>Git</a:t>
            </a:r>
          </a:p>
          <a:p>
            <a:endParaRPr lang="en-GB" sz="4000" dirty="0"/>
          </a:p>
          <a:p>
            <a:r>
              <a:rPr lang="en-GB" sz="4000" dirty="0" smtClean="0"/>
              <a:t>How has this code changed?</a:t>
            </a:r>
          </a:p>
          <a:p>
            <a:endParaRPr lang="en-GB" sz="4000" dirty="0"/>
          </a:p>
          <a:p>
            <a:r>
              <a:rPr lang="en-GB" sz="4000" dirty="0" smtClean="0"/>
              <a:t>Who made this change?</a:t>
            </a:r>
          </a:p>
          <a:p>
            <a:endParaRPr lang="en-GB" sz="4000" dirty="0" smtClean="0"/>
          </a:p>
          <a:p>
            <a:r>
              <a:rPr lang="en-GB" sz="4000" dirty="0" smtClean="0"/>
              <a:t>Which version of this code was used to generate this result?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83" r="17173" b="11311"/>
          <a:stretch/>
        </p:blipFill>
        <p:spPr>
          <a:xfrm>
            <a:off x="5076927" y="1927820"/>
            <a:ext cx="4067073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59105" cy="5105164"/>
          </a:xfrm>
        </p:spPr>
        <p:txBody>
          <a:bodyPr numCol="1"/>
          <a:lstStyle/>
          <a:p>
            <a:pPr marL="0" indent="0">
              <a:buNone/>
            </a:pPr>
            <a:r>
              <a:rPr lang="en-GB" sz="2800" dirty="0"/>
              <a:t>10:15-13:00		</a:t>
            </a:r>
            <a:r>
              <a:rPr lang="en-GB" sz="2800" b="1" dirty="0"/>
              <a:t>Automating tasks with the Bash shell</a:t>
            </a:r>
          </a:p>
          <a:p>
            <a:pPr marL="0" indent="0">
              <a:buNone/>
            </a:pPr>
            <a:r>
              <a:rPr lang="en-GB" sz="2800" i="1" dirty="0"/>
              <a:t>(Alistair)	</a:t>
            </a:r>
            <a:r>
              <a:rPr lang="en-GB" sz="2800" dirty="0"/>
              <a:t>	11:00-11:20 Break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13:00-14:00		Lunch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14:00-16:45		</a:t>
            </a:r>
            <a:r>
              <a:rPr lang="en-GB" sz="2800" b="1" dirty="0"/>
              <a:t>Building programs with Python</a:t>
            </a:r>
          </a:p>
          <a:p>
            <a:pPr marL="0" indent="0">
              <a:buNone/>
            </a:pPr>
            <a:r>
              <a:rPr lang="en-GB" sz="2800" i="1" dirty="0"/>
              <a:t>(Arshad)</a:t>
            </a:r>
            <a:r>
              <a:rPr lang="en-GB" sz="2800" dirty="0"/>
              <a:t>		15:00-15:15 Break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16:45-17:00		Wrap-up</a:t>
            </a:r>
          </a:p>
        </p:txBody>
      </p:sp>
    </p:spTree>
    <p:extLst>
      <p:ext uri="{BB962C8B-B14F-4D97-AF65-F5344CB8AC3E}">
        <p14:creationId xmlns:p14="http://schemas.microsoft.com/office/powerpoint/2010/main" val="8505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559105" cy="5105164"/>
          </a:xfrm>
        </p:spPr>
        <p:txBody>
          <a:bodyPr numCol="1"/>
          <a:lstStyle/>
          <a:p>
            <a:pPr marL="0" indent="0">
              <a:buNone/>
            </a:pPr>
            <a:r>
              <a:rPr lang="en-GB" sz="2800" dirty="0"/>
              <a:t>10:00-13:00		</a:t>
            </a:r>
            <a:r>
              <a:rPr lang="en-GB" sz="2800" b="1" dirty="0"/>
              <a:t>Writing robust code and unit testing</a:t>
            </a:r>
            <a:br>
              <a:rPr lang="en-GB" sz="2800" b="1" dirty="0"/>
            </a:br>
            <a:r>
              <a:rPr lang="en-GB" sz="2800" b="1" dirty="0"/>
              <a:t>			with Python</a:t>
            </a:r>
          </a:p>
          <a:p>
            <a:pPr marL="0" indent="0">
              <a:buNone/>
            </a:pPr>
            <a:r>
              <a:rPr lang="en-GB" sz="2800" i="1" dirty="0"/>
              <a:t>(Steve)</a:t>
            </a:r>
            <a:r>
              <a:rPr lang="en-GB" sz="2800" dirty="0"/>
              <a:t>		11:00-11:20 Break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13:00-14:00		Lunch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14:00-16:45		</a:t>
            </a:r>
            <a:r>
              <a:rPr lang="en-GB" sz="2800" b="1" dirty="0"/>
              <a:t>Version control with Git</a:t>
            </a:r>
          </a:p>
          <a:p>
            <a:pPr marL="0" indent="0">
              <a:buNone/>
            </a:pPr>
            <a:r>
              <a:rPr lang="en-GB" sz="2800" i="1" dirty="0"/>
              <a:t>(John)</a:t>
            </a:r>
            <a:r>
              <a:rPr lang="en-GB" sz="2800" dirty="0"/>
              <a:t>			15:00-15:20 Break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/>
              <a:t>16:45-17:00		Wrap-up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75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35472" y="2864982"/>
            <a:ext cx="4673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Some final words</a:t>
            </a:r>
            <a:r>
              <a:rPr lang="is-IS" sz="4400" b="1" i="1" dirty="0" smtClean="0">
                <a:latin typeface="+mn-lt"/>
              </a:rPr>
              <a:t>…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3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of Conduct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0788"/>
            <a:ext cx="8353425" cy="648072"/>
          </a:xfrm>
        </p:spPr>
        <p:txBody>
          <a:bodyPr/>
          <a:lstStyle/>
          <a:p>
            <a:r>
              <a:rPr lang="en-GB" dirty="0"/>
              <a:t>http://software-</a:t>
            </a:r>
            <a:r>
              <a:rPr lang="en-GB" dirty="0" err="1"/>
              <a:t>carpentry.org</a:t>
            </a:r>
            <a:r>
              <a:rPr lang="en-GB" dirty="0"/>
              <a:t>/conduct/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749" r="1451" b="13912"/>
          <a:stretch/>
        </p:blipFill>
        <p:spPr>
          <a:xfrm>
            <a:off x="1197719" y="2283691"/>
            <a:ext cx="6624736" cy="45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help?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" y="5453744"/>
            <a:ext cx="9143999" cy="11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/>
              <a:t>Say hi to your neighbours!</a:t>
            </a:r>
            <a:endParaRPr lang="en-GB" b="1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375756" y="2024844"/>
            <a:ext cx="4392488" cy="2864065"/>
            <a:chOff x="2375756" y="2024844"/>
            <a:chExt cx="4392488" cy="28640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5756" y="2024844"/>
              <a:ext cx="4392488" cy="28639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95246" y="4550355"/>
              <a:ext cx="2772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John </a:t>
              </a:r>
              <a:r>
                <a:rPr lang="en-GB" sz="1600" b="1" dirty="0" err="1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Wiechecki</a:t>
              </a:r>
              <a:endParaRPr lang="en-GB" sz="1600" b="1" dirty="0">
                <a:ln w="12700">
                  <a:solidFill>
                    <a:schemeClr val="bg1"/>
                  </a:solidFill>
                </a:ln>
                <a:latin typeface="Cooper Black" charset="0"/>
                <a:ea typeface="Cooper Black" charset="0"/>
                <a:cs typeface="Coope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42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sz="6000" dirty="0" smtClean="0"/>
          </a:p>
          <a:p>
            <a:pPr lvl="0"/>
            <a:r>
              <a:rPr lang="en-GB" sz="8000" dirty="0" smtClean="0"/>
              <a:t>Software Carpentry</a:t>
            </a: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Southampton </a:t>
            </a:r>
            <a:r>
              <a:rPr lang="en-GB" sz="2800" dirty="0">
                <a:solidFill>
                  <a:schemeClr val="bg1"/>
                </a:solidFill>
              </a:rPr>
              <a:t>– Old Thorns Manor Hotel</a:t>
            </a:r>
          </a:p>
          <a:p>
            <a:pPr lvl="0"/>
            <a:r>
              <a:rPr lang="en-GB" sz="2800" dirty="0"/>
              <a:t>November 8-9 2017</a:t>
            </a:r>
          </a:p>
          <a:p>
            <a:pPr lvl="0"/>
            <a:r>
              <a:rPr lang="en-GB" sz="2800" dirty="0"/>
              <a:t>Alistair Bailey, Arshad </a:t>
            </a:r>
            <a:r>
              <a:rPr lang="en-GB" sz="2800" dirty="0" err="1"/>
              <a:t>Emmambux</a:t>
            </a:r>
            <a:r>
              <a:rPr lang="en-GB" sz="2800" dirty="0"/>
              <a:t>, Steve Crouch, John Robinson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121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help?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" y="5453744"/>
            <a:ext cx="9143999" cy="11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/>
              <a:t>Sticky notes</a:t>
            </a:r>
            <a:endParaRPr lang="en-GB" b="1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582579" y="1808820"/>
            <a:ext cx="5978843" cy="3110867"/>
            <a:chOff x="1582579" y="1808820"/>
            <a:chExt cx="5978843" cy="31108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2579" y="1808820"/>
              <a:ext cx="5978843" cy="31108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88025" y="4550355"/>
              <a:ext cx="2772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Michael </a:t>
              </a:r>
              <a:r>
                <a:rPr lang="en-GB" sz="1600" b="1" dirty="0" err="1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Arrighi</a:t>
              </a:r>
              <a:endParaRPr lang="en-GB" sz="1600" b="1" dirty="0">
                <a:ln w="12700">
                  <a:solidFill>
                    <a:schemeClr val="bg1"/>
                  </a:solidFill>
                </a:ln>
                <a:latin typeface="Cooper Black" charset="0"/>
                <a:ea typeface="Cooper Black" charset="0"/>
                <a:cs typeface="Coope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64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help?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" y="5193196"/>
            <a:ext cx="914399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4400" b="1" i="1">
                <a:latin typeface="+mn-lt"/>
                <a:cs typeface="MS PGothic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latin typeface="+mn-lt"/>
                <a:cs typeface="MS PGothic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MS PGothic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latin typeface="+mn-lt"/>
                <a:cs typeface="MS PGothic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MS PGothic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GB" dirty="0"/>
              <a:t>Ask the group in </a:t>
            </a:r>
            <a:r>
              <a:rPr lang="en-GB" dirty="0" err="1"/>
              <a:t>Etherpad</a:t>
            </a:r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bit.ly/EtherNov17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303748" y="1933126"/>
            <a:ext cx="4621783" cy="3076374"/>
            <a:chOff x="2303748" y="1933126"/>
            <a:chExt cx="4621783" cy="30763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3748" y="1933126"/>
              <a:ext cx="4621783" cy="30763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45898" y="4653136"/>
              <a:ext cx="2772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b="1" dirty="0" smtClean="0">
                  <a:ln w="12700">
                    <a:solidFill>
                      <a:schemeClr val="bg1"/>
                    </a:solidFill>
                  </a:ln>
                  <a:latin typeface="Cooper Black" charset="0"/>
                  <a:ea typeface="Cooper Black" charset="0"/>
                  <a:cs typeface="Cooper Black" charset="0"/>
                </a:rPr>
                <a:t>Benjamin Reay</a:t>
              </a:r>
              <a:endParaRPr lang="en-GB" sz="1600" b="1" dirty="0">
                <a:ln w="12700">
                  <a:solidFill>
                    <a:schemeClr val="bg1"/>
                  </a:solidFill>
                </a:ln>
                <a:latin typeface="Cooper Black" charset="0"/>
                <a:ea typeface="Cooper Black" charset="0"/>
                <a:cs typeface="Coope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92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67434" y="440668"/>
            <a:ext cx="4885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That’s all from me</a:t>
            </a:r>
            <a:r>
              <a:rPr lang="is-IS" sz="4400" b="1" i="1" dirty="0" smtClean="0">
                <a:latin typeface="+mn-lt"/>
              </a:rPr>
              <a:t>…</a:t>
            </a:r>
            <a:endParaRPr lang="en-GB" sz="4400" b="1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341685"/>
            <a:ext cx="6350000" cy="4152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185" y="5658445"/>
            <a:ext cx="7849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s-IS" sz="4400" b="1" i="1" dirty="0" smtClean="0">
                <a:latin typeface="+mn-lt"/>
              </a:rPr>
              <a:t>…</a:t>
            </a:r>
            <a:r>
              <a:rPr lang="is-IS" sz="4400" b="1" i="1" smtClean="0">
                <a:latin typeface="+mn-lt"/>
              </a:rPr>
              <a:t>but for you, just the beginning!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732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6632"/>
            <a:ext cx="8372475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 Software Carpentry Day 2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When you arrive</a:t>
            </a:r>
            <a:r>
              <a:rPr lang="is-IS" i="1" dirty="0" smtClean="0">
                <a:solidFill>
                  <a:schemeClr val="tx1"/>
                </a:solidFill>
              </a:rPr>
              <a:t>…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484784"/>
            <a:ext cx="8353425" cy="525658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Please check you can do the following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O</a:t>
            </a:r>
            <a:r>
              <a:rPr lang="en-US" dirty="0" smtClean="0"/>
              <a:t>p</a:t>
            </a:r>
            <a:r>
              <a:rPr lang="is-IS" dirty="0" smtClean="0"/>
              <a:t>en a terminal as we did yesterday</a:t>
            </a:r>
            <a:endParaRPr lang="is-IS" dirty="0" smtClean="0"/>
          </a:p>
          <a:p>
            <a:r>
              <a:rPr lang="is-IS" dirty="0" smtClean="0"/>
              <a:t>Ensure you are in the 2017-11-08-southampton-swc/novice/python directory (where we left you yesterday)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b="1" dirty="0">
                <a:latin typeface="Courier"/>
                <a:cs typeface="Courier"/>
              </a:rPr>
              <a:t>$ </a:t>
            </a:r>
            <a:r>
              <a:rPr lang="is-IS" b="1" dirty="0" smtClean="0">
                <a:latin typeface="Courier"/>
                <a:cs typeface="Courier"/>
              </a:rPr>
              <a:t>cd </a:t>
            </a:r>
            <a:r>
              <a:rPr lang="en-US" b="1" dirty="0">
                <a:latin typeface="Courier"/>
                <a:cs typeface="Courier"/>
              </a:rPr>
              <a:t>2017-11-08-southampton-swc/novice/python</a:t>
            </a:r>
            <a:endParaRPr lang="is-IS" dirty="0" smtClean="0"/>
          </a:p>
          <a:p>
            <a:r>
              <a:rPr lang="is-IS" dirty="0" smtClean="0"/>
              <a:t>Run </a:t>
            </a:r>
            <a:r>
              <a:rPr lang="is-IS" dirty="0" smtClean="0"/>
              <a:t>the Python interpreter </a:t>
            </a:r>
            <a:r>
              <a:rPr lang="is-IS" dirty="0" smtClean="0"/>
              <a:t>as </a:t>
            </a:r>
            <a:r>
              <a:rPr lang="is-IS" dirty="0" smtClean="0"/>
              <a:t>we did </a:t>
            </a:r>
            <a:r>
              <a:rPr lang="is-IS" dirty="0" smtClean="0"/>
              <a:t>yesterday...</a:t>
            </a:r>
            <a:endParaRPr lang="is-IS" dirty="0" smtClean="0"/>
          </a:p>
          <a:p>
            <a:pPr marL="0" indent="0">
              <a:buNone/>
            </a:pPr>
            <a:r>
              <a:rPr lang="is-IS" dirty="0" smtClean="0"/>
              <a:t>	</a:t>
            </a:r>
            <a:r>
              <a:rPr lang="is-IS" b="1" dirty="0" smtClean="0">
                <a:latin typeface="Courier"/>
                <a:cs typeface="Courier"/>
              </a:rPr>
              <a:t>$ python</a:t>
            </a:r>
          </a:p>
          <a:p>
            <a:r>
              <a:rPr lang="en-GB" dirty="0" smtClean="0"/>
              <a:t>At </a:t>
            </a:r>
            <a:r>
              <a:rPr lang="en-GB" dirty="0" smtClean="0"/>
              <a:t>the &gt;&gt;&gt; prompt</a:t>
            </a:r>
            <a:r>
              <a:rPr lang="is-IS" dirty="0" smtClean="0"/>
              <a:t>…</a:t>
            </a:r>
            <a:endParaRPr lang="en-GB" dirty="0" smtClean="0"/>
          </a:p>
          <a:p>
            <a:pPr marL="0" indent="0">
              <a:buNone/>
            </a:pPr>
            <a:r>
              <a:rPr lang="is-IS" b="1" dirty="0" smtClean="0">
                <a:latin typeface="Courier"/>
                <a:cs typeface="Courier"/>
              </a:rPr>
              <a:t>	&gt;</a:t>
            </a:r>
            <a:r>
              <a:rPr lang="is-IS" b="1" dirty="0">
                <a:latin typeface="Courier"/>
                <a:cs typeface="Courier"/>
              </a:rPr>
              <a:t>&gt;&gt; import numpy</a:t>
            </a:r>
          </a:p>
          <a:p>
            <a:pPr marL="0" indent="0">
              <a:buNone/>
            </a:pPr>
            <a:r>
              <a:rPr lang="is-IS" b="1" dirty="0" smtClean="0">
                <a:latin typeface="Courier"/>
                <a:cs typeface="Courier"/>
              </a:rPr>
              <a:t>	&gt;</a:t>
            </a:r>
            <a:r>
              <a:rPr lang="is-IS" b="1" dirty="0">
                <a:latin typeface="Courier"/>
                <a:cs typeface="Courier"/>
              </a:rPr>
              <a:t>&gt;&gt; import matplotlib</a:t>
            </a:r>
          </a:p>
          <a:p>
            <a:pPr lvl="1"/>
            <a:r>
              <a:rPr lang="is-IS" smtClean="0"/>
              <a:t>(</a:t>
            </a:r>
            <a:r>
              <a:rPr lang="is-IS"/>
              <a:t>T</a:t>
            </a:r>
            <a:r>
              <a:rPr lang="is-IS" smtClean="0"/>
              <a:t>he </a:t>
            </a:r>
            <a:r>
              <a:rPr lang="is-IS"/>
              <a:t>second one may take some time</a:t>
            </a:r>
            <a:r>
              <a:rPr lang="is-IS"/>
              <a:t>!</a:t>
            </a:r>
            <a:r>
              <a:rPr lang="is-IS" smtClean="0"/>
              <a:t>)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you encounter any errors, please seek a </a:t>
            </a:r>
            <a:r>
              <a:rPr lang="en-GB" dirty="0" smtClean="0"/>
              <a:t>helper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0666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No </a:t>
            </a:r>
            <a:r>
              <a:rPr lang="en-GB" dirty="0" smtClean="0"/>
              <a:t>scheduled fire </a:t>
            </a:r>
            <a:r>
              <a:rPr lang="en-GB" dirty="0" smtClean="0"/>
              <a:t>drills today</a:t>
            </a:r>
            <a:r>
              <a:rPr lang="en-GB" dirty="0" smtClean="0"/>
              <a:t>!</a:t>
            </a:r>
          </a:p>
          <a:p>
            <a:pPr lvl="1"/>
            <a:r>
              <a:rPr lang="en-GB" dirty="0" smtClean="0"/>
              <a:t>Pre-alarm for staff, but continuous ring means evacuate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Evacuation route</a:t>
            </a:r>
          </a:p>
          <a:p>
            <a:pPr lvl="1"/>
            <a:r>
              <a:rPr lang="en-GB" dirty="0" smtClean="0"/>
              <a:t>Out door, to the right, down stairs to fire exit</a:t>
            </a:r>
            <a:endParaRPr lang="en-GB" dirty="0" smtClean="0"/>
          </a:p>
          <a:p>
            <a:pPr lvl="1"/>
            <a:r>
              <a:rPr lang="en-GB" dirty="0" smtClean="0"/>
              <a:t>Secondary exit out door to the right, downstairs from balcony</a:t>
            </a:r>
          </a:p>
          <a:p>
            <a:pPr lvl="1"/>
            <a:r>
              <a:rPr lang="en-GB" dirty="0" smtClean="0"/>
              <a:t>Meet in car park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Toilets – </a:t>
            </a:r>
            <a:r>
              <a:rPr lang="en-GB" dirty="0" smtClean="0"/>
              <a:t>bar area downstairs on left, near the stairs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Tea, coffee, pastries </a:t>
            </a:r>
            <a:r>
              <a:rPr lang="en-GB" dirty="0" smtClean="0"/>
              <a:t>provided at breaks!</a:t>
            </a:r>
          </a:p>
        </p:txBody>
      </p:sp>
    </p:spTree>
    <p:extLst>
      <p:ext uri="{BB962C8B-B14F-4D97-AF65-F5344CB8AC3E}">
        <p14:creationId xmlns:p14="http://schemas.microsoft.com/office/powerpoint/2010/main" val="152721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61532" y="2864982"/>
            <a:ext cx="4420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Why are we here?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37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Researchers who write software!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636912"/>
            <a:ext cx="8595109" cy="3744416"/>
          </a:xfrm>
        </p:spPr>
        <p:txBody>
          <a:bodyPr/>
          <a:lstStyle/>
          <a:p>
            <a:pPr lvl="1"/>
            <a:r>
              <a:rPr lang="en-GB" dirty="0" smtClean="0"/>
              <a:t>Who’s main job isn’t producing code/</a:t>
            </a:r>
            <a:r>
              <a:rPr lang="en-GB" dirty="0" smtClean="0"/>
              <a:t>software (e.g. researcher)?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Who writes </a:t>
            </a:r>
            <a:r>
              <a:rPr lang="en-GB" dirty="0" smtClean="0"/>
              <a:t>software </a:t>
            </a:r>
            <a:r>
              <a:rPr lang="en-GB" dirty="0" smtClean="0"/>
              <a:t>to support research?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Who would find it impractical or impossible to do their main job without writing </a:t>
            </a:r>
            <a:r>
              <a:rPr lang="en-GB" dirty="0" smtClean="0"/>
              <a:t>software</a:t>
            </a:r>
            <a:r>
              <a:rPr lang="en-GB" dirty="0" smtClean="0"/>
              <a:t>?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23528" y="1738953"/>
            <a:ext cx="8595109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Confess!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7437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should care about software!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9712" y="2034134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79712" y="2862226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79712" y="3690318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9712" y="451841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534650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6393" y="5157190"/>
            <a:ext cx="10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smtClean="0"/>
              <a:t>0%</a:t>
            </a:r>
            <a:endParaRPr lang="en-GB" sz="2400"/>
          </a:p>
        </p:txBody>
      </p:sp>
      <p:sp>
        <p:nvSpPr>
          <p:cNvPr id="16" name="TextBox 15"/>
          <p:cNvSpPr txBox="1"/>
          <p:nvPr/>
        </p:nvSpPr>
        <p:spPr>
          <a:xfrm>
            <a:off x="926393" y="3501007"/>
            <a:ext cx="10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/>
              <a:t>50%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26393" y="1844824"/>
            <a:ext cx="101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smtClean="0"/>
              <a:t>100%</a:t>
            </a:r>
            <a:endParaRPr lang="en-GB" sz="2400"/>
          </a:p>
        </p:txBody>
      </p:sp>
      <p:grpSp>
        <p:nvGrpSpPr>
          <p:cNvPr id="26" name="Group 25"/>
          <p:cNvGrpSpPr/>
          <p:nvPr/>
        </p:nvGrpSpPr>
        <p:grpSpPr>
          <a:xfrm>
            <a:off x="2123728" y="2266568"/>
            <a:ext cx="1584175" cy="3973649"/>
            <a:chOff x="1511660" y="2194560"/>
            <a:chExt cx="1584175" cy="3973649"/>
          </a:xfrm>
        </p:grpSpPr>
        <p:sp>
          <p:nvSpPr>
            <p:cNvPr id="18" name="TextBox 17"/>
            <p:cNvSpPr txBox="1"/>
            <p:nvPr/>
          </p:nvSpPr>
          <p:spPr>
            <a:xfrm>
              <a:off x="1619672" y="2194560"/>
              <a:ext cx="1368152" cy="307993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92%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11660" y="5337212"/>
              <a:ext cx="1584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Use software</a:t>
              </a:r>
              <a:endParaRPr lang="en-GB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99893" y="3068959"/>
            <a:ext cx="2027428" cy="3174577"/>
            <a:chOff x="2987825" y="2996951"/>
            <a:chExt cx="2027428" cy="3174577"/>
          </a:xfrm>
        </p:grpSpPr>
        <p:sp>
          <p:nvSpPr>
            <p:cNvPr id="19" name="TextBox 18"/>
            <p:cNvSpPr txBox="1"/>
            <p:nvPr/>
          </p:nvSpPr>
          <p:spPr>
            <a:xfrm>
              <a:off x="3399042" y="2996951"/>
              <a:ext cx="1368152" cy="22989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69%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7825" y="5340531"/>
              <a:ext cx="20274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Fundamental to results</a:t>
              </a:r>
              <a:endParaRPr lang="en-GB" sz="2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27320" y="3501007"/>
            <a:ext cx="1694471" cy="2718012"/>
            <a:chOff x="5015252" y="3428999"/>
            <a:chExt cx="1694471" cy="2718012"/>
          </a:xfrm>
        </p:grpSpPr>
        <p:sp>
          <p:nvSpPr>
            <p:cNvPr id="20" name="TextBox 19"/>
            <p:cNvSpPr txBox="1"/>
            <p:nvPr/>
          </p:nvSpPr>
          <p:spPr>
            <a:xfrm>
              <a:off x="5178412" y="3428999"/>
              <a:ext cx="1368152" cy="18654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</a:rPr>
                <a:t>56%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15252" y="5316014"/>
              <a:ext cx="1694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Develop own code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751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931177" y="2864982"/>
            <a:ext cx="3281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4400" b="1" i="1" dirty="0" smtClean="0">
                <a:latin typeface="+mn-lt"/>
              </a:rPr>
              <a:t>Who are we?</a:t>
            </a:r>
            <a:endParaRPr lang="en-GB" sz="4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39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help you </a:t>
            </a:r>
            <a:r>
              <a:rPr lang="en-GB" dirty="0" err="1" smtClean="0"/>
              <a:t>learninate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3268960"/>
          </a:xfrm>
        </p:spPr>
        <p:txBody>
          <a:bodyPr numCol="2">
            <a:normAutofit/>
          </a:bodyPr>
          <a:lstStyle/>
          <a:p>
            <a:r>
              <a:rPr lang="en-GB" dirty="0"/>
              <a:t>Instructors</a:t>
            </a:r>
          </a:p>
          <a:p>
            <a:pPr lvl="1"/>
            <a:r>
              <a:rPr lang="en-GB" dirty="0"/>
              <a:t>Alistair </a:t>
            </a:r>
            <a:r>
              <a:rPr lang="en-GB" dirty="0" smtClean="0"/>
              <a:t>Bailey</a:t>
            </a:r>
            <a:endParaRPr lang="en-GB" dirty="0"/>
          </a:p>
          <a:p>
            <a:pPr lvl="1"/>
            <a:r>
              <a:rPr lang="en-GB" dirty="0"/>
              <a:t>Arshad </a:t>
            </a:r>
            <a:r>
              <a:rPr lang="en-GB" dirty="0" err="1" smtClean="0"/>
              <a:t>Emmambux</a:t>
            </a:r>
            <a:endParaRPr lang="en-GB" dirty="0"/>
          </a:p>
          <a:p>
            <a:pPr lvl="1"/>
            <a:r>
              <a:rPr lang="en-GB" dirty="0"/>
              <a:t>Steve Crouch</a:t>
            </a:r>
          </a:p>
          <a:p>
            <a:pPr lvl="1"/>
            <a:r>
              <a:rPr lang="en-GB" dirty="0"/>
              <a:t>John Robinson</a:t>
            </a:r>
          </a:p>
          <a:p>
            <a:pPr lvl="1"/>
            <a:endParaRPr lang="en-GB" dirty="0"/>
          </a:p>
          <a:p>
            <a:r>
              <a:rPr lang="en-GB" dirty="0"/>
              <a:t>Helpers</a:t>
            </a:r>
          </a:p>
          <a:p>
            <a:pPr lvl="1"/>
            <a:r>
              <a:rPr lang="en-GB" dirty="0"/>
              <a:t>Dan Locke</a:t>
            </a:r>
          </a:p>
          <a:p>
            <a:pPr lvl="1"/>
            <a:r>
              <a:rPr lang="en-GB" dirty="0"/>
              <a:t>James </a:t>
            </a:r>
            <a:r>
              <a:rPr lang="en-GB" dirty="0" err="1" smtClean="0"/>
              <a:t>Richings</a:t>
            </a:r>
            <a:endParaRPr lang="en-GB" dirty="0" smtClean="0"/>
          </a:p>
          <a:p>
            <a:pPr lvl="1"/>
            <a:r>
              <a:rPr lang="en-GB" dirty="0" smtClean="0"/>
              <a:t>James Graham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4276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Software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284276"/>
            <a:ext cx="8353425" cy="449309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Based in Electronics and Computer Science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We help to improve software developed by researchers at Southampton, through: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b="1" dirty="0">
                <a:ea typeface="Arial Unicode MS" charset="0"/>
              </a:rPr>
              <a:t>Direct collaboration</a:t>
            </a:r>
            <a:r>
              <a:rPr lang="en-US" dirty="0">
                <a:ea typeface="Arial Unicode MS" charset="0"/>
              </a:rPr>
              <a:t>: we provide skilled Research Software Engineers for projects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b="1" dirty="0">
                <a:ea typeface="Arial Unicode MS" charset="0"/>
              </a:rPr>
              <a:t>Software development skills training</a:t>
            </a:r>
            <a:r>
              <a:rPr lang="en-US" dirty="0">
                <a:ea typeface="Arial Unicode MS" charset="0"/>
              </a:rPr>
              <a:t>: through Software </a:t>
            </a:r>
            <a:r>
              <a:rPr lang="en-US" dirty="0" smtClean="0">
                <a:ea typeface="Arial Unicode MS" charset="0"/>
              </a:rPr>
              <a:t>&amp; Data Carpentry </a:t>
            </a:r>
            <a:r>
              <a:rPr lang="en-US" dirty="0">
                <a:ea typeface="Arial Unicode MS" charset="0"/>
              </a:rPr>
              <a:t>workshops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Led by </a:t>
            </a:r>
            <a:r>
              <a:rPr lang="en-US" dirty="0" smtClean="0"/>
              <a:t>Simon </a:t>
            </a:r>
            <a:r>
              <a:rPr lang="en-US" dirty="0" err="1" smtClean="0"/>
              <a:t>Hettrick</a:t>
            </a:r>
            <a:r>
              <a:rPr lang="en-US" dirty="0" smtClean="0"/>
              <a:t> &amp; John </a:t>
            </a:r>
            <a:r>
              <a:rPr lang="en-US" dirty="0"/>
              <a:t>Robinson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/>
              <a:t>Contact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dirty="0" err="1">
                <a:ea typeface="Arial Unicode MS" charset="0"/>
              </a:rPr>
              <a:t>rsg-info@soton.ac.uk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55679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ea typeface="Arial Unicode MS" charset="0"/>
              </a:rPr>
              <a:t>www.rsg.soton.ac.uk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9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93553</TotalTime>
  <Words>1244</Words>
  <Application>Microsoft Macintosh PowerPoint</Application>
  <PresentationFormat>On-screen Show (4:3)</PresentationFormat>
  <Paragraphs>263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Software Carpentry When you arrive…</vt:lpstr>
      <vt:lpstr>PowerPoint Presentation</vt:lpstr>
      <vt:lpstr>Housekeeping</vt:lpstr>
      <vt:lpstr>PowerPoint Presentation</vt:lpstr>
      <vt:lpstr>Researchers who write software!</vt:lpstr>
      <vt:lpstr>We should care about software!</vt:lpstr>
      <vt:lpstr>PowerPoint Presentation</vt:lpstr>
      <vt:lpstr>To help you learninate…</vt:lpstr>
      <vt:lpstr>Research Software Group</vt:lpstr>
      <vt:lpstr>Software Sustainability Institute</vt:lpstr>
      <vt:lpstr>PowerPoint Presentation</vt:lpstr>
      <vt:lpstr>Automation</vt:lpstr>
      <vt:lpstr>Python</vt:lpstr>
      <vt:lpstr>Version Control</vt:lpstr>
      <vt:lpstr>Agenda</vt:lpstr>
      <vt:lpstr>Agenda</vt:lpstr>
      <vt:lpstr>PowerPoint Presentation</vt:lpstr>
      <vt:lpstr>Code of Conduct</vt:lpstr>
      <vt:lpstr>Need help?</vt:lpstr>
      <vt:lpstr>Need help?</vt:lpstr>
      <vt:lpstr>Need help?</vt:lpstr>
      <vt:lpstr>PowerPoint Presentation</vt:lpstr>
      <vt:lpstr> Software Carpentry Day 2 When you arrive…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Crouch</dc:creator>
  <cp:lastModifiedBy>Steve Crouch</cp:lastModifiedBy>
  <cp:revision>1611</cp:revision>
  <dcterms:created xsi:type="dcterms:W3CDTF">2012-08-09T11:11:09Z</dcterms:created>
  <dcterms:modified xsi:type="dcterms:W3CDTF">2017-11-09T08:53:33Z</dcterms:modified>
</cp:coreProperties>
</file>