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7" r:id="rId2"/>
    <p:sldId id="256" r:id="rId3"/>
    <p:sldId id="280" r:id="rId4"/>
    <p:sldId id="286" r:id="rId5"/>
    <p:sldId id="285" r:id="rId6"/>
    <p:sldId id="264" r:id="rId7"/>
    <p:sldId id="270" r:id="rId8"/>
    <p:sldId id="283" r:id="rId9"/>
    <p:sldId id="281" r:id="rId10"/>
    <p:sldId id="288" r:id="rId11"/>
    <p:sldId id="265" r:id="rId12"/>
    <p:sldId id="269" r:id="rId13"/>
    <p:sldId id="274" r:id="rId14"/>
    <p:sldId id="275" r:id="rId15"/>
    <p:sldId id="276" r:id="rId16"/>
    <p:sldId id="277" r:id="rId17"/>
    <p:sldId id="278" r:id="rId18"/>
    <p:sldId id="284" r:id="rId19"/>
    <p:sldId id="279" r:id="rId20"/>
    <p:sldId id="259" r:id="rId21"/>
    <p:sldId id="272" r:id="rId22"/>
    <p:sldId id="271" r:id="rId23"/>
    <p:sldId id="273" r:id="rId24"/>
    <p:sldId id="282" r:id="rId25"/>
    <p:sldId id="289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695"/>
    <a:srgbClr val="F20000"/>
    <a:srgbClr val="FF6969"/>
    <a:srgbClr val="DCDCDC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49" autoAdjust="0"/>
    <p:restoredTop sz="73430" autoAdjust="0"/>
  </p:normalViewPr>
  <p:slideViewPr>
    <p:cSldViewPr snapToObjects="1">
      <p:cViewPr>
        <p:scale>
          <a:sx n="95" d="100"/>
          <a:sy n="95" d="100"/>
        </p:scale>
        <p:origin x="-12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0" d="100"/>
          <a:sy n="40" d="100"/>
        </p:scale>
        <p:origin x="-2272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B04977F-DDA0-45ED-AA8B-0240B111B550}" type="datetime1">
              <a:rPr lang="en-GB" altLang="en-US"/>
              <a:pPr>
                <a:defRPr/>
              </a:pPr>
              <a:t>01/08/17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3A3FA41-FDA4-41D2-AE77-2FB9C3E236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2236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Been involved with Software Carpentry since 2012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Taught at 12 Software Carpentry workshops</a:t>
            </a:r>
          </a:p>
          <a:p>
            <a:r>
              <a:rPr lang="en-GB" baseline="0" dirty="0" smtClean="0"/>
              <a:t>And also train up new instructors for Software and Data Carpentry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4856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At a national</a:t>
            </a:r>
            <a:r>
              <a:rPr lang="en-GB" baseline="0" dirty="0" smtClean="0"/>
              <a:t> level</a:t>
            </a:r>
            <a:r>
              <a:rPr lang="is-IS" baseline="0" dirty="0" smtClean="0"/>
              <a:t>…</a:t>
            </a:r>
          </a:p>
          <a:p>
            <a:r>
              <a:rPr lang="is-IS" baseline="0" dirty="0" smtClean="0"/>
              <a:t>Also help people improve their software and how they develop it</a:t>
            </a:r>
            <a:r>
              <a:rPr lang="en-GB" baseline="0" dirty="0" smtClean="0"/>
              <a:t>,</a:t>
            </a:r>
          </a:p>
          <a:p>
            <a:r>
              <a:rPr lang="en-GB" baseline="0" dirty="0" smtClean="0"/>
              <a:t>and train others</a:t>
            </a:r>
          </a:p>
          <a:p>
            <a:r>
              <a:rPr lang="en-GB" baseline="0" dirty="0" smtClean="0"/>
              <a:t>Also assigned coordinator for SWC and DC in the UK</a:t>
            </a:r>
          </a:p>
          <a:p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s-IS" baseline="0" dirty="0" smtClean="0"/>
              <a:t>Also investigate issues related to software more generally...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s-IS" baseline="0" dirty="0" smtClean="0"/>
              <a:t> - Run events to look into these issues</a:t>
            </a:r>
            <a:endParaRPr lang="en-GB" baseline="0" dirty="0" smtClean="0"/>
          </a:p>
          <a:p>
            <a:r>
              <a:rPr lang="is-IS" baseline="0" dirty="0" smtClean="0"/>
              <a:t> - Work in policy – recognition for Research Software Engineers</a:t>
            </a:r>
          </a:p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1223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0374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How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to do repetitive tasks automatically</a:t>
            </a:r>
            <a:r>
              <a:rPr lang="is-IS" sz="1200" b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…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Not just about learning commands: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0" indent="0">
              <a:buFontTx/>
              <a:buNone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Going to teach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a basic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working understanding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of the shell</a:t>
            </a:r>
            <a:endParaRPr lang="en-US" sz="1200" b="1" i="1" kern="1200" baseline="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171450" indent="-171450">
              <a:buFontTx/>
              <a:buChar char="-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Core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hings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like the filesystem, what happens you run a program</a:t>
            </a: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But</a:t>
            </a:r>
            <a:r>
              <a:rPr lang="is-IS" sz="1200" b="1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…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a few things: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Hard things that took hours become easy</a:t>
            </a:r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[learner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story]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Participant whose work was transformed by what they learnt they could do with Bash.</a:t>
            </a:r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5530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is-I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A lot of the time you need more flexibility, granularity, control over processing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 t</a:t>
            </a:r>
            <a:r>
              <a:rPr lang="is-I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hat the shell can’t really provide</a:t>
            </a:r>
          </a:p>
          <a:p>
            <a:endParaRPr lang="is-IS" sz="1200" i="0" kern="1200" baseline="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Beyond syntax:</a:t>
            </a:r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Want to t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each core skills you can apply after the workshop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So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t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each by working example, not abstract lectures</a:t>
            </a: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Show how to build programs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step-by-step: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Going to use a basic climate modelling example based on real data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Slowly build a program over time to process this data</a:t>
            </a: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As we go, teach how to build code that is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Understandable (and reusable) by others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Code comments, when and how to do it</a:t>
            </a:r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Modularity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– as program grows, when and how do you start breaking down the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Program into separate functions and modules?</a:t>
            </a: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7202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A place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to store and manage software code</a:t>
            </a:r>
          </a:p>
          <a:p>
            <a:endParaRPr lang="en-US" sz="1200" i="0" kern="1200" baseline="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Q: who here uses version control to develop software?</a:t>
            </a: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Avoid ‘dead laptop,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lost code’ syndrome,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But it goes much further</a:t>
            </a:r>
            <a:endParaRPr lang="is-IS" sz="1200" i="0" kern="1200" baseline="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It stores a complete history of software as it’s been developed over time</a:t>
            </a:r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s-I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Can really help to overcome the situation commonly faced on the right...</a:t>
            </a:r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Lightning talk at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the Software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Sustainabilty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Institute’s annual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CW earlier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this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year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Andrew Walker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Just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one of many examples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Did talk as message to his former self 10 years ago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Along with modular design and automation -- version control!!!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When you know it,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and use it, you can’t live without it!</a:t>
            </a: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Real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power is when you work as part of a team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(Answering these questions</a:t>
            </a:r>
            <a:r>
              <a:rPr lang="is-I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…)</a:t>
            </a:r>
          </a:p>
          <a:p>
            <a:endParaRPr lang="en-US" sz="1200" i="0" kern="1200" baseline="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endParaRPr lang="en-US" sz="1200" i="0" kern="1200" baseline="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944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5861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380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4621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Don’t harass people</a:t>
            </a:r>
          </a:p>
          <a:p>
            <a:r>
              <a:rPr lang="en-GB" dirty="0" smtClean="0"/>
              <a:t>Communicate appropriately</a:t>
            </a:r>
          </a:p>
          <a:p>
            <a:r>
              <a:rPr lang="en-GB" dirty="0" smtClean="0"/>
              <a:t>Be</a:t>
            </a:r>
            <a:r>
              <a:rPr lang="en-GB" baseline="0" dirty="0" smtClean="0"/>
              <a:t> polite</a:t>
            </a:r>
          </a:p>
          <a:p>
            <a:r>
              <a:rPr lang="en-GB" baseline="0" dirty="0" smtClean="0"/>
              <a:t>Be a professional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9552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243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5744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5899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701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r>
              <a:rPr lang="en-GB" baseline="0" dirty="0" smtClean="0"/>
              <a:t>So writing software is important in what we do</a:t>
            </a:r>
            <a:r>
              <a:rPr lang="is-IS" baseline="0" dirty="0" smtClean="0"/>
              <a:t>…</a:t>
            </a:r>
          </a:p>
          <a:p>
            <a:r>
              <a:rPr lang="is-IS" baseline="0" dirty="0" smtClean="0"/>
              <a:t>It’s a means to an end – e.g. doing research, gettting result to publish.</a:t>
            </a:r>
          </a:p>
          <a:p>
            <a:r>
              <a:rPr lang="is-IS" baseline="0" dirty="0" smtClean="0"/>
              <a:t>But so is the practice of doing ‘science’!</a:t>
            </a:r>
          </a:p>
          <a:p>
            <a:r>
              <a:rPr lang="is-IS" baseline="0" dirty="0" smtClean="0"/>
              <a:t>We do science to get a result, publish that.</a:t>
            </a:r>
          </a:p>
          <a:p>
            <a:endParaRPr lang="is-IS" baseline="0" dirty="0" smtClean="0"/>
          </a:p>
          <a:p>
            <a:r>
              <a:rPr lang="is-IS" baseline="0" dirty="0" smtClean="0"/>
              <a:t>So why is it that the practice of developing software</a:t>
            </a:r>
          </a:p>
          <a:p>
            <a:r>
              <a:rPr lang="is-IS" baseline="0" dirty="0" smtClean="0"/>
              <a:t>isn’t given the same attention as the practice of ‘science’?</a:t>
            </a:r>
          </a:p>
          <a:p>
            <a:endParaRPr lang="is-IS" baseline="0" dirty="0" smtClean="0"/>
          </a:p>
          <a:p>
            <a:r>
              <a:rPr lang="is-IS" baseline="0" dirty="0" smtClean="0"/>
              <a:t>In pharmacology, have strict protocols to follow in the lab.</a:t>
            </a:r>
          </a:p>
          <a:p>
            <a:r>
              <a:rPr lang="is-IS" baseline="0" dirty="0" smtClean="0"/>
              <a:t>Why not with developing software?</a:t>
            </a:r>
          </a:p>
          <a:p>
            <a:r>
              <a:rPr lang="is-IS" baseline="0" dirty="0" smtClean="0"/>
              <a:t>They both produce results, doesn’t software deserve the same attention?</a:t>
            </a:r>
          </a:p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0741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answer</a:t>
            </a:r>
            <a:r>
              <a:rPr lang="en-GB" baseline="0" dirty="0" smtClean="0"/>
              <a:t> is yes, and here’s an example</a:t>
            </a:r>
            <a:r>
              <a:rPr lang="is-IS" baseline="0" dirty="0" smtClean="0"/>
              <a:t>…</a:t>
            </a:r>
          </a:p>
          <a:p>
            <a:endParaRPr lang="is-IS" baseline="0" dirty="0" smtClean="0"/>
          </a:p>
          <a:p>
            <a:r>
              <a:rPr lang="is-IS" baseline="0" dirty="0" smtClean="0"/>
              <a:t>Didn’t properly test the code!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3398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Published in 2012</a:t>
            </a:r>
            <a:r>
              <a:rPr lang="en-GB" baseline="0" dirty="0" smtClean="0"/>
              <a:t> perhaps gives us an inkling of what’s going on</a:t>
            </a:r>
            <a:r>
              <a:rPr lang="is-IS" baseline="0" dirty="0" smtClean="0"/>
              <a:t>…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Million-fold increase in speed – impressive</a:t>
            </a:r>
          </a:p>
          <a:p>
            <a:r>
              <a:rPr lang="en-GB" dirty="0" smtClean="0"/>
              <a:t>But</a:t>
            </a:r>
            <a:r>
              <a:rPr lang="en-GB" baseline="0" dirty="0" smtClean="0"/>
              <a:t> only hardware and algorithms –what’s missing is programming itself.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Time taken by majority of researchers to produce a new result is frequently</a:t>
            </a:r>
          </a:p>
          <a:p>
            <a:r>
              <a:rPr lang="en-GB" baseline="0" dirty="0" smtClean="0"/>
              <a:t>dominated by writing code, testing, debugging, installing, managing and maintaining software.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What you’ll learn over next two days will help you with these things.</a:t>
            </a:r>
          </a:p>
          <a:p>
            <a:endParaRPr lang="en-GB" b="0" baseline="0" dirty="0" smtClean="0"/>
          </a:p>
          <a:p>
            <a:r>
              <a:rPr lang="en-GB" b="0" baseline="0" dirty="0" smtClean="0"/>
              <a:t>We have a phrase on a project I work on</a:t>
            </a:r>
            <a:r>
              <a:rPr lang="is-IS" b="0" baseline="0" dirty="0" smtClean="0"/>
              <a:t>…</a:t>
            </a:r>
            <a:endParaRPr lang="en-GB" b="0" baseline="0" dirty="0" smtClean="0"/>
          </a:p>
          <a:p>
            <a:endParaRPr lang="en-GB" b="0" baseline="0" dirty="0" smtClean="0"/>
          </a:p>
          <a:p>
            <a:r>
              <a:rPr lang="en-GB" b="0" baseline="0" dirty="0" smtClean="0"/>
              <a:t>Better Software</a:t>
            </a:r>
          </a:p>
          <a:p>
            <a:r>
              <a:rPr lang="en-GB" b="0" baseline="0" dirty="0" smtClean="0"/>
              <a:t>Better Research!</a:t>
            </a:r>
          </a:p>
          <a:p>
            <a:endParaRPr lang="en-GB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134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b="0" dirty="0" smtClean="0"/>
          </a:p>
          <a:p>
            <a:r>
              <a:rPr lang="en-GB" b="0" dirty="0" smtClean="0"/>
              <a:t>And we should care about the software that underpins research!</a:t>
            </a:r>
          </a:p>
          <a:p>
            <a:endParaRPr lang="en-GB" b="0" dirty="0" smtClean="0"/>
          </a:p>
          <a:p>
            <a:r>
              <a:rPr lang="en-GB" b="0" dirty="0" smtClean="0"/>
              <a:t>From survey conducted by SSI</a:t>
            </a:r>
            <a:r>
              <a:rPr lang="en-GB" b="0" baseline="0" dirty="0" smtClean="0"/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of researchers at 15 Russell Group universities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in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2014,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To find out about their software use and background.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Perhaps 220,000 researchers in the UK</a:t>
            </a:r>
            <a:r>
              <a:rPr lang="is-I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…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417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respondents.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Whilst</a:t>
            </a: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-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92% of researchers said they use software in their research,</a:t>
            </a:r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- and 69% that it’s fundamental to their results,</a:t>
            </a: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- and over half of their time is spent developing code,</a:t>
            </a: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90% have learned software development skills themselves.</a:t>
            </a:r>
          </a:p>
          <a:p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is-I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That’s potentially a lot of people writing code!</a:t>
            </a:r>
          </a:p>
          <a:p>
            <a:r>
              <a:rPr lang="is-I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That code generates results!</a:t>
            </a:r>
          </a:p>
          <a:p>
            <a:r>
              <a:rPr lang="is-I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Results go into papers!</a:t>
            </a:r>
          </a:p>
          <a:p>
            <a:r>
              <a:rPr lang="is-I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Papers are important!</a:t>
            </a:r>
          </a:p>
          <a:p>
            <a:r>
              <a:rPr lang="is-I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Ergo, software is important!</a:t>
            </a:r>
          </a:p>
          <a:p>
            <a:endParaRPr lang="is-IS" sz="1200" b="0" i="0" kern="1200" baseline="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0928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452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Josh,</a:t>
            </a:r>
            <a:r>
              <a:rPr lang="en-GB" baseline="0" dirty="0" smtClean="0"/>
              <a:t> Ryan, Alice and Ian are from the Next Generation Computational Modelling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0292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RSG led by SH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and JR,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Based in Electronics and Computer Science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We hire out our software engineers across the University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Any faculty, any discipline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You can hire us to help you!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62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93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3375" y="1700808"/>
            <a:ext cx="8451093" cy="4753966"/>
          </a:xfrm>
        </p:spPr>
        <p:txBody>
          <a:bodyPr/>
          <a:lstStyle>
            <a:lvl1pPr marL="0" indent="0">
              <a:buNone/>
              <a:def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</a:defRPr>
            </a:lvl1pPr>
          </a:lstStyle>
          <a:p>
            <a:pPr lvl="0"/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lvl="0"/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&lt;main title&gt;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&lt;event&gt;</a:t>
            </a:r>
          </a:p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&lt;date&gt;</a:t>
            </a:r>
          </a:p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&lt;presenter&gt;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&lt;email&gt;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endParaRPr lang="en-GB" altLang="en-US" dirty="0" smtClean="0"/>
          </a:p>
          <a:p>
            <a:pPr lvl="0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04664"/>
            <a:ext cx="2556284" cy="108493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48" y="216455"/>
            <a:ext cx="2483260" cy="134033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247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31763"/>
            <a:ext cx="68865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353425" cy="47091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6E33-99A2-43AD-BC48-D41681E55B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708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.docstoccdn.com/thumb/orig/85641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2280" r="1578" b="2283"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1541" y="1520788"/>
            <a:ext cx="8255260" cy="45725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80" y="368660"/>
            <a:ext cx="7560840" cy="978112"/>
          </a:xfrm>
        </p:spPr>
        <p:txBody>
          <a:bodyPr/>
          <a:lstStyle>
            <a:lvl1pPr>
              <a:defRPr baseline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524625"/>
            <a:ext cx="2133600" cy="2952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A72D0A-12D8-4850-B6FB-BAB9C4578C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621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372C55-F32C-714E-85D4-4C85D67E2D89}" type="datetimeFigureOut">
              <a:rPr lang="en-US" smtClean="0"/>
              <a:t>01/08/17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C98C-2777-2A49-93CE-F68CEAF03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2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381125"/>
          </a:xfrm>
          <a:prstGeom prst="rect">
            <a:avLst/>
          </a:prstGeom>
          <a:solidFill>
            <a:srgbClr val="293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14325" y="131763"/>
            <a:ext cx="6886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600200"/>
            <a:ext cx="8353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E6E8B1-5B53-460A-A327-28C8D6CDA0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16" y="24562"/>
            <a:ext cx="1489402" cy="632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801" y="691496"/>
            <a:ext cx="1277683" cy="689629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7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oo.gl/BJDtWY" TargetMode="External"/><Relationship Id="rId3" Type="http://schemas.openxmlformats.org/officeDocument/2006/relationships/hyperlink" Target="http://www.bit.ly/EtherAug17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creativecommons.org/licenses/by-sa/4.0/deed.e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creativecommons.org/licenses/by-sa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EtherAug17" TargetMode="External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41784"/>
            <a:ext cx="8372475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 Software Carpentry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i="1" dirty="0" smtClean="0">
                <a:solidFill>
                  <a:schemeClr val="tx1"/>
                </a:solidFill>
              </a:rPr>
              <a:t>When you arrive</a:t>
            </a:r>
            <a:r>
              <a:rPr lang="is-IS" i="1" dirty="0" smtClean="0">
                <a:solidFill>
                  <a:schemeClr val="tx1"/>
                </a:solidFill>
              </a:rPr>
              <a:t>…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780220"/>
            <a:ext cx="8353425" cy="4709120"/>
          </a:xfrm>
        </p:spPr>
        <p:txBody>
          <a:bodyPr/>
          <a:lstStyle/>
          <a:p>
            <a:r>
              <a:rPr lang="en-GB" dirty="0" smtClean="0"/>
              <a:t>Please fill in the pre-assessment workshop survey if you haven’t already</a:t>
            </a:r>
          </a:p>
          <a:p>
            <a:endParaRPr lang="en-GB" sz="800" dirty="0" smtClean="0"/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goo.gl/BJDtWY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Go to the shared </a:t>
            </a:r>
            <a:r>
              <a:rPr lang="en-GB" dirty="0" err="1" smtClean="0"/>
              <a:t>Etherpad</a:t>
            </a:r>
            <a:r>
              <a:rPr lang="en-GB" dirty="0" smtClean="0"/>
              <a:t>, follow the set up instructions</a:t>
            </a:r>
          </a:p>
          <a:p>
            <a:endParaRPr lang="en-GB" sz="800" dirty="0" smtClean="0"/>
          </a:p>
          <a:p>
            <a:pPr marL="0" indent="0" algn="ctr">
              <a:buNone/>
            </a:pPr>
            <a:r>
              <a:rPr lang="en-GB" dirty="0" smtClean="0">
                <a:hlinkClick r:id="rId3"/>
              </a:rPr>
              <a:t>http://www.bit.ly/EtherAug17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099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help you </a:t>
            </a:r>
            <a:r>
              <a:rPr lang="en-GB" dirty="0" err="1" smtClean="0"/>
              <a:t>learninate</a:t>
            </a:r>
            <a:r>
              <a:rPr lang="is-IS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353425" cy="3268960"/>
          </a:xfrm>
        </p:spPr>
        <p:txBody>
          <a:bodyPr numCol="2">
            <a:normAutofit/>
          </a:bodyPr>
          <a:lstStyle/>
          <a:p>
            <a:r>
              <a:rPr lang="en-GB" dirty="0" smtClean="0"/>
              <a:t>Instructors</a:t>
            </a:r>
          </a:p>
          <a:p>
            <a:pPr lvl="1"/>
            <a:r>
              <a:rPr lang="en-GB" dirty="0" smtClean="0"/>
              <a:t>Josh </a:t>
            </a:r>
            <a:r>
              <a:rPr lang="en-GB" dirty="0" err="1" smtClean="0"/>
              <a:t>Greenhalgh</a:t>
            </a:r>
            <a:r>
              <a:rPr lang="en-GB" dirty="0" smtClean="0"/>
              <a:t>*</a:t>
            </a:r>
          </a:p>
          <a:p>
            <a:pPr lvl="1"/>
            <a:r>
              <a:rPr lang="en-GB" dirty="0"/>
              <a:t>Steve Crouch</a:t>
            </a:r>
          </a:p>
          <a:p>
            <a:pPr lvl="1"/>
            <a:r>
              <a:rPr lang="en-GB" dirty="0" smtClean="0"/>
              <a:t>Priyanka Singh</a:t>
            </a:r>
          </a:p>
          <a:p>
            <a:pPr lvl="1"/>
            <a:r>
              <a:rPr lang="en-GB" dirty="0" smtClean="0"/>
              <a:t>John Robinson</a:t>
            </a:r>
          </a:p>
          <a:p>
            <a:pPr lvl="1"/>
            <a:endParaRPr lang="en-GB" dirty="0"/>
          </a:p>
          <a:p>
            <a:r>
              <a:rPr lang="en-GB" dirty="0" smtClean="0"/>
              <a:t>Helpers</a:t>
            </a:r>
          </a:p>
          <a:p>
            <a:pPr lvl="1"/>
            <a:r>
              <a:rPr lang="en-GB" dirty="0" smtClean="0"/>
              <a:t>Ryan Pepper*</a:t>
            </a:r>
          </a:p>
          <a:p>
            <a:pPr lvl="1"/>
            <a:r>
              <a:rPr lang="en-GB" dirty="0" smtClean="0"/>
              <a:t>Alice </a:t>
            </a:r>
            <a:r>
              <a:rPr lang="en-GB" dirty="0" err="1" smtClean="0"/>
              <a:t>Harpole</a:t>
            </a:r>
            <a:r>
              <a:rPr lang="en-GB" dirty="0" smtClean="0"/>
              <a:t>+</a:t>
            </a:r>
            <a:endParaRPr lang="en-GB" dirty="0" smtClean="0"/>
          </a:p>
          <a:p>
            <a:pPr lvl="1"/>
            <a:r>
              <a:rPr lang="en-GB" dirty="0" smtClean="0"/>
              <a:t>Ian Hawke*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325" y="5769260"/>
            <a:ext cx="7380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 smtClean="0"/>
              <a:t>* Next </a:t>
            </a:r>
            <a:r>
              <a:rPr lang="en-GB" sz="2400" i="1" dirty="0"/>
              <a:t>Generation Computational Modelling </a:t>
            </a:r>
            <a:r>
              <a:rPr lang="en-GB" sz="2400" i="1" dirty="0" smtClean="0"/>
              <a:t>Group</a:t>
            </a:r>
          </a:p>
          <a:p>
            <a:r>
              <a:rPr lang="en-GB" sz="2400" i="1" dirty="0" smtClean="0"/>
              <a:t>+ Mathematics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54276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Software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2284276"/>
            <a:ext cx="8353425" cy="449309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dirty="0"/>
              <a:t>Based in Electronics and Computer Science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/>
              <a:t>We help to improve software developed by researchers at Southampton, through:</a:t>
            </a:r>
          </a:p>
          <a:p>
            <a:pPr marL="857250" lvl="1" indent="-457200">
              <a:buFont typeface="Arial" charset="0"/>
              <a:buChar char="•"/>
              <a:defRPr/>
            </a:pPr>
            <a:r>
              <a:rPr lang="en-US" b="1" dirty="0">
                <a:ea typeface="Arial Unicode MS" charset="0"/>
              </a:rPr>
              <a:t>Direct collaboration</a:t>
            </a:r>
            <a:r>
              <a:rPr lang="en-US" dirty="0">
                <a:ea typeface="Arial Unicode MS" charset="0"/>
              </a:rPr>
              <a:t>: we provide skilled Research Software Engineers for projects</a:t>
            </a:r>
          </a:p>
          <a:p>
            <a:pPr marL="857250" lvl="1" indent="-457200">
              <a:buFont typeface="Arial" charset="0"/>
              <a:buChar char="•"/>
              <a:defRPr/>
            </a:pPr>
            <a:r>
              <a:rPr lang="en-US" b="1" dirty="0">
                <a:ea typeface="Arial Unicode MS" charset="0"/>
              </a:rPr>
              <a:t>Software development skills training</a:t>
            </a:r>
            <a:r>
              <a:rPr lang="en-US" dirty="0">
                <a:ea typeface="Arial Unicode MS" charset="0"/>
              </a:rPr>
              <a:t>: through Software </a:t>
            </a:r>
            <a:r>
              <a:rPr lang="en-US" dirty="0" smtClean="0">
                <a:ea typeface="Arial Unicode MS" charset="0"/>
              </a:rPr>
              <a:t>&amp; Data Carpentry </a:t>
            </a:r>
            <a:r>
              <a:rPr lang="en-US" dirty="0">
                <a:ea typeface="Arial Unicode MS" charset="0"/>
              </a:rPr>
              <a:t>workshops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/>
              <a:t>Led by </a:t>
            </a:r>
            <a:r>
              <a:rPr lang="en-US" dirty="0" smtClean="0"/>
              <a:t>Simon </a:t>
            </a:r>
            <a:r>
              <a:rPr lang="en-US" dirty="0" err="1" smtClean="0"/>
              <a:t>Hettrick</a:t>
            </a:r>
            <a:r>
              <a:rPr lang="en-US" dirty="0" smtClean="0"/>
              <a:t> &amp; John </a:t>
            </a:r>
            <a:r>
              <a:rPr lang="en-US" dirty="0"/>
              <a:t>Robinson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/>
              <a:t>Contact</a:t>
            </a:r>
          </a:p>
          <a:p>
            <a:pPr marL="857250" lvl="1" indent="-457200">
              <a:buFont typeface="Arial" charset="0"/>
              <a:buChar char="•"/>
              <a:defRPr/>
            </a:pPr>
            <a:r>
              <a:rPr lang="en-US" dirty="0" err="1">
                <a:ea typeface="Arial Unicode MS" charset="0"/>
              </a:rPr>
              <a:t>rsg-info@soton.ac.uk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155679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ea typeface="Arial Unicode MS" charset="0"/>
              </a:rPr>
              <a:t>www.rsg.soton.ac.uk</a:t>
            </a:r>
            <a:endParaRPr lang="en-US" sz="3200" b="1" i="1" dirty="0">
              <a:solidFill>
                <a:schemeClr val="accent2">
                  <a:lumMod val="7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94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Sustainability Institute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5661248"/>
            <a:ext cx="8353425" cy="648072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i="1" dirty="0" smtClean="0"/>
              <a:t>Cultivate world-class research with software</a:t>
            </a:r>
            <a:endParaRPr lang="en-GB" sz="3400" i="1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02370"/>
            <a:ext cx="56642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27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508" y="-862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26611" y="2864982"/>
            <a:ext cx="68907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4400" b="1" i="1" dirty="0" smtClean="0">
                <a:latin typeface="+mn-lt"/>
              </a:rPr>
              <a:t>What are we going to learn?</a:t>
            </a:r>
            <a:endParaRPr lang="en-GB" sz="4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967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4778685" cy="4709120"/>
          </a:xfrm>
        </p:spPr>
        <p:txBody>
          <a:bodyPr>
            <a:normAutofit fontScale="92500" lnSpcReduction="10000"/>
          </a:bodyPr>
          <a:lstStyle/>
          <a:p>
            <a:r>
              <a:rPr lang="en-GB" sz="4000" dirty="0" smtClean="0"/>
              <a:t>Bash Shell</a:t>
            </a:r>
            <a:endParaRPr lang="en-GB" sz="4000" dirty="0"/>
          </a:p>
          <a:p>
            <a:endParaRPr lang="en-GB" sz="4000" dirty="0" smtClean="0"/>
          </a:p>
          <a:p>
            <a:r>
              <a:rPr lang="en-GB" sz="4000" dirty="0" smtClean="0"/>
              <a:t>Not just about learning commands</a:t>
            </a:r>
          </a:p>
          <a:p>
            <a:endParaRPr lang="en-GB" sz="4000" dirty="0" smtClean="0"/>
          </a:p>
          <a:p>
            <a:r>
              <a:rPr lang="en-GB" sz="4000" dirty="0" smtClean="0"/>
              <a:t>Learning just a few things can make a huge difference</a:t>
            </a:r>
          </a:p>
          <a:p>
            <a:endParaRPr lang="en-GB" sz="4000" dirty="0" smtClean="0"/>
          </a:p>
          <a:p>
            <a:endParaRPr lang="en-GB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625" y="1376772"/>
            <a:ext cx="3848279" cy="5506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9784" y="6300608"/>
            <a:ext cx="3832119" cy="584776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>
                <a:solidFill>
                  <a:schemeClr val="bg1">
                    <a:lumMod val="65000"/>
                  </a:schemeClr>
                </a:solidFill>
              </a:rPr>
              <a:t>Image Zen Wave</a:t>
            </a:r>
            <a:br>
              <a:rPr lang="en-GB" sz="1600" i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CC-BY-SA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Python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706" y="1816224"/>
            <a:ext cx="5570774" cy="4709120"/>
          </a:xfrm>
        </p:spPr>
        <p:txBody>
          <a:bodyPr>
            <a:normAutofit lnSpcReduction="10000"/>
          </a:bodyPr>
          <a:lstStyle/>
          <a:p>
            <a:r>
              <a:rPr lang="en-GB" sz="4000" dirty="0" smtClean="0"/>
              <a:t>Beyond syntax</a:t>
            </a:r>
            <a:r>
              <a:rPr lang="is-IS" sz="4000" dirty="0" smtClean="0"/>
              <a:t>…</a:t>
            </a:r>
            <a:endParaRPr lang="en-GB" sz="4000" dirty="0" smtClean="0"/>
          </a:p>
          <a:p>
            <a:endParaRPr lang="en-GB" sz="4000" dirty="0"/>
          </a:p>
          <a:p>
            <a:r>
              <a:rPr lang="en-GB" sz="4000" dirty="0" smtClean="0"/>
              <a:t>How to build programs step-by-step</a:t>
            </a:r>
          </a:p>
          <a:p>
            <a:endParaRPr lang="en-GB" sz="4000" dirty="0"/>
          </a:p>
          <a:p>
            <a:r>
              <a:rPr lang="en-GB" sz="4000" dirty="0" smtClean="0"/>
              <a:t>Comprehensive, reusable, testable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7008" y="1371761"/>
            <a:ext cx="3112844" cy="5533944"/>
            <a:chOff x="-17008" y="1371761"/>
            <a:chExt cx="3112844" cy="55339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7008" y="1371761"/>
              <a:ext cx="3112844" cy="553394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-15396" y="6300608"/>
              <a:ext cx="3101496" cy="58477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i="1" dirty="0" smtClean="0">
                  <a:solidFill>
                    <a:schemeClr val="bg1">
                      <a:lumMod val="65000"/>
                    </a:schemeClr>
                  </a:solidFill>
                </a:rPr>
                <a:t>Image Charles Kenny</a:t>
              </a:r>
              <a:r>
                <a:rPr lang="en-GB" sz="1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/>
              </a:r>
              <a:br>
                <a:rPr lang="en-GB" sz="1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GB" sz="1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hlinkClick r:id="rId4"/>
                </a:rPr>
                <a:t>CC-BY-SA</a:t>
              </a:r>
              <a:endPara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6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Version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42" y="1676400"/>
            <a:ext cx="4634669" cy="4709120"/>
          </a:xfrm>
        </p:spPr>
        <p:txBody>
          <a:bodyPr>
            <a:normAutofit fontScale="77500" lnSpcReduction="20000"/>
          </a:bodyPr>
          <a:lstStyle/>
          <a:p>
            <a:r>
              <a:rPr lang="en-GB" sz="4000" dirty="0" smtClean="0"/>
              <a:t>Git</a:t>
            </a:r>
          </a:p>
          <a:p>
            <a:endParaRPr lang="en-GB" sz="4000" dirty="0"/>
          </a:p>
          <a:p>
            <a:r>
              <a:rPr lang="en-GB" sz="4000" dirty="0" smtClean="0"/>
              <a:t>How has this code changed?</a:t>
            </a:r>
          </a:p>
          <a:p>
            <a:endParaRPr lang="en-GB" sz="4000" dirty="0"/>
          </a:p>
          <a:p>
            <a:r>
              <a:rPr lang="en-GB" sz="4000" dirty="0" smtClean="0"/>
              <a:t>Who made this change?</a:t>
            </a:r>
          </a:p>
          <a:p>
            <a:endParaRPr lang="en-GB" sz="4000" dirty="0" smtClean="0"/>
          </a:p>
          <a:p>
            <a:r>
              <a:rPr lang="en-GB" sz="4000" dirty="0" smtClean="0"/>
              <a:t>Which version of this code was used to generate this result?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483" r="17173" b="11311"/>
          <a:stretch/>
        </p:blipFill>
        <p:spPr>
          <a:xfrm>
            <a:off x="5076927" y="1927820"/>
            <a:ext cx="4067073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559105" cy="5105164"/>
          </a:xfrm>
        </p:spPr>
        <p:txBody>
          <a:bodyPr numCol="1"/>
          <a:lstStyle/>
          <a:p>
            <a:pPr marL="0" indent="0">
              <a:buNone/>
            </a:pPr>
            <a:r>
              <a:rPr lang="en-GB" sz="2800" dirty="0" smtClean="0"/>
              <a:t>10:00-12:30		</a:t>
            </a:r>
            <a:r>
              <a:rPr lang="en-GB" sz="2800" b="1" dirty="0" smtClean="0"/>
              <a:t>Automating tasks with the Bash shell</a:t>
            </a:r>
          </a:p>
          <a:p>
            <a:pPr marL="0" indent="0">
              <a:buNone/>
            </a:pPr>
            <a:r>
              <a:rPr lang="en-GB" sz="2800" i="1" dirty="0" smtClean="0"/>
              <a:t>(Josh)	</a:t>
            </a:r>
            <a:r>
              <a:rPr lang="en-GB" sz="2800" dirty="0" smtClean="0"/>
              <a:t>		11:00-11:30 Break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12:30-13:30		Lunch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13:30-16:00		</a:t>
            </a:r>
            <a:r>
              <a:rPr lang="en-GB" sz="2800" b="1" dirty="0" smtClean="0"/>
              <a:t>Building programs with Python I</a:t>
            </a:r>
            <a:endParaRPr lang="en-GB" sz="2800" b="1" dirty="0"/>
          </a:p>
          <a:p>
            <a:pPr marL="0" indent="0">
              <a:buNone/>
            </a:pPr>
            <a:r>
              <a:rPr lang="en-GB" sz="2800" i="1" dirty="0" smtClean="0"/>
              <a:t>(Steve)</a:t>
            </a:r>
            <a:r>
              <a:rPr lang="en-GB" sz="2800" dirty="0" smtClean="0"/>
              <a:t>		14:30-15:00 Break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16:00-16:30		Wrap-up</a:t>
            </a:r>
          </a:p>
        </p:txBody>
      </p:sp>
    </p:spTree>
    <p:extLst>
      <p:ext uri="{BB962C8B-B14F-4D97-AF65-F5344CB8AC3E}">
        <p14:creationId xmlns:p14="http://schemas.microsoft.com/office/powerpoint/2010/main" val="85057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559105" cy="5105164"/>
          </a:xfrm>
        </p:spPr>
        <p:txBody>
          <a:bodyPr numCol="1"/>
          <a:lstStyle/>
          <a:p>
            <a:pPr marL="0" indent="0">
              <a:buNone/>
            </a:pPr>
            <a:r>
              <a:rPr lang="en-GB" sz="2800" dirty="0" smtClean="0"/>
              <a:t>10:00-12:30		</a:t>
            </a:r>
            <a:r>
              <a:rPr lang="en-GB" sz="2800" b="1" dirty="0" smtClean="0"/>
              <a:t>Building programs with Python II</a:t>
            </a:r>
          </a:p>
          <a:p>
            <a:pPr marL="0" indent="0">
              <a:buNone/>
            </a:pPr>
            <a:r>
              <a:rPr lang="en-GB" sz="2800" i="1" dirty="0" smtClean="0"/>
              <a:t>(Priyanka)</a:t>
            </a:r>
            <a:r>
              <a:rPr lang="en-GB" sz="2800" dirty="0" smtClean="0"/>
              <a:t>		11:00-11:30 Break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12:30-13:30		Lunch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13:30-16:00		</a:t>
            </a:r>
            <a:r>
              <a:rPr lang="en-GB" sz="2800" b="1" dirty="0" smtClean="0"/>
              <a:t>Version control with Git</a:t>
            </a:r>
            <a:endParaRPr lang="en-GB" sz="2800" b="1" dirty="0"/>
          </a:p>
          <a:p>
            <a:pPr marL="0" indent="0">
              <a:buNone/>
            </a:pPr>
            <a:r>
              <a:rPr lang="en-GB" sz="2800" i="1" dirty="0" smtClean="0"/>
              <a:t>(John)</a:t>
            </a:r>
            <a:r>
              <a:rPr lang="en-GB" sz="2800" dirty="0" smtClean="0"/>
              <a:t>			14:30-15:00 Break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16:00-16:30		Wrap-up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675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235472" y="2864982"/>
            <a:ext cx="4673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4400" b="1" i="1" dirty="0" smtClean="0">
                <a:latin typeface="+mn-lt"/>
              </a:rPr>
              <a:t>Some final words</a:t>
            </a:r>
            <a:r>
              <a:rPr lang="is-IS" sz="4400" b="1" i="1" dirty="0" smtClean="0">
                <a:latin typeface="+mn-lt"/>
              </a:rPr>
              <a:t>…</a:t>
            </a:r>
            <a:endParaRPr lang="en-GB" sz="4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73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GB" sz="6000" dirty="0" smtClean="0"/>
          </a:p>
          <a:p>
            <a:pPr lvl="0"/>
            <a:r>
              <a:rPr lang="en-GB" sz="8000" dirty="0" smtClean="0"/>
              <a:t>Software Carpentry</a:t>
            </a:r>
          </a:p>
          <a:p>
            <a:pPr lvl="0"/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>Southampton</a:t>
            </a:r>
          </a:p>
          <a:p>
            <a:pPr lvl="0"/>
            <a:r>
              <a:rPr lang="en-GB" sz="2800" dirty="0" smtClean="0"/>
              <a:t>August 1-2 2017</a:t>
            </a:r>
          </a:p>
          <a:p>
            <a:pPr lvl="0"/>
            <a:r>
              <a:rPr lang="en-GB" sz="2800" dirty="0" smtClean="0"/>
              <a:t>Josh </a:t>
            </a:r>
            <a:r>
              <a:rPr lang="en-GB" sz="2800" dirty="0" err="1" smtClean="0"/>
              <a:t>Greenhalgh</a:t>
            </a:r>
            <a:r>
              <a:rPr lang="en-GB" sz="2800" dirty="0" smtClean="0"/>
              <a:t>, Steve Crouch, </a:t>
            </a:r>
            <a:r>
              <a:rPr lang="en-GB" sz="2800" dirty="0" err="1" smtClean="0"/>
              <a:t>Priyanka</a:t>
            </a:r>
            <a:r>
              <a:rPr lang="en-GB" sz="2800" dirty="0"/>
              <a:t> Singh, John </a:t>
            </a:r>
            <a:r>
              <a:rPr lang="en-GB" sz="2800" dirty="0" smtClean="0"/>
              <a:t>Robinson</a:t>
            </a:r>
          </a:p>
        </p:txBody>
      </p:sp>
    </p:spTree>
    <p:extLst>
      <p:ext uri="{BB962C8B-B14F-4D97-AF65-F5344CB8AC3E}">
        <p14:creationId xmlns:p14="http://schemas.microsoft.com/office/powerpoint/2010/main" val="1121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of Conduct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520788"/>
            <a:ext cx="8353425" cy="648072"/>
          </a:xfrm>
        </p:spPr>
        <p:txBody>
          <a:bodyPr/>
          <a:lstStyle/>
          <a:p>
            <a:r>
              <a:rPr lang="en-GB" dirty="0"/>
              <a:t>http://software-</a:t>
            </a:r>
            <a:r>
              <a:rPr lang="en-GB" dirty="0" err="1"/>
              <a:t>carpentry.org</a:t>
            </a:r>
            <a:r>
              <a:rPr lang="en-GB" dirty="0"/>
              <a:t>/conduct/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5749" r="1451" b="13912"/>
          <a:stretch/>
        </p:blipFill>
        <p:spPr>
          <a:xfrm>
            <a:off x="1197719" y="2283691"/>
            <a:ext cx="6624736" cy="45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1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help?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" y="5453744"/>
            <a:ext cx="9143999" cy="11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4400" b="1" i="1" dirty="0" smtClean="0"/>
              <a:t>Say hi to your neighbours!</a:t>
            </a:r>
            <a:endParaRPr lang="en-GB" b="1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2375756" y="2024844"/>
            <a:ext cx="4392488" cy="2864065"/>
            <a:chOff x="2375756" y="2024844"/>
            <a:chExt cx="4392488" cy="28640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5756" y="2024844"/>
              <a:ext cx="4392488" cy="286390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95246" y="4550355"/>
              <a:ext cx="2772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b="1" dirty="0" smtClean="0">
                  <a:ln w="12700">
                    <a:solidFill>
                      <a:schemeClr val="bg1"/>
                    </a:solidFill>
                  </a:ln>
                  <a:latin typeface="Cooper Black" charset="0"/>
                  <a:ea typeface="Cooper Black" charset="0"/>
                  <a:cs typeface="Cooper Black" charset="0"/>
                </a:rPr>
                <a:t>John </a:t>
              </a:r>
              <a:r>
                <a:rPr lang="en-GB" sz="1600" b="1" dirty="0" err="1" smtClean="0">
                  <a:ln w="12700">
                    <a:solidFill>
                      <a:schemeClr val="bg1"/>
                    </a:solidFill>
                  </a:ln>
                  <a:latin typeface="Cooper Black" charset="0"/>
                  <a:ea typeface="Cooper Black" charset="0"/>
                  <a:cs typeface="Cooper Black" charset="0"/>
                </a:rPr>
                <a:t>Wiechecki</a:t>
              </a:r>
              <a:endParaRPr lang="en-GB" sz="1600" b="1" dirty="0">
                <a:ln w="12700">
                  <a:solidFill>
                    <a:schemeClr val="bg1"/>
                  </a:solidFill>
                </a:ln>
                <a:latin typeface="Cooper Black" charset="0"/>
                <a:ea typeface="Cooper Black" charset="0"/>
                <a:cs typeface="Cooper Blac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42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help?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" y="5453744"/>
            <a:ext cx="9143999" cy="11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4400" b="1" i="1" dirty="0" smtClean="0"/>
              <a:t>Sticky notes</a:t>
            </a:r>
            <a:endParaRPr lang="en-GB" b="1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582579" y="1808820"/>
            <a:ext cx="5978843" cy="3110867"/>
            <a:chOff x="1582579" y="1808820"/>
            <a:chExt cx="5978843" cy="31108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2579" y="1808820"/>
              <a:ext cx="5978843" cy="311086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88025" y="4550355"/>
              <a:ext cx="2772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b="1" dirty="0" smtClean="0">
                  <a:ln w="12700">
                    <a:solidFill>
                      <a:schemeClr val="bg1"/>
                    </a:solidFill>
                  </a:ln>
                  <a:latin typeface="Cooper Black" charset="0"/>
                  <a:ea typeface="Cooper Black" charset="0"/>
                  <a:cs typeface="Cooper Black" charset="0"/>
                </a:rPr>
                <a:t>Michael </a:t>
              </a:r>
              <a:r>
                <a:rPr lang="en-GB" sz="1600" b="1" dirty="0" err="1" smtClean="0">
                  <a:ln w="12700">
                    <a:solidFill>
                      <a:schemeClr val="bg1"/>
                    </a:solidFill>
                  </a:ln>
                  <a:latin typeface="Cooper Black" charset="0"/>
                  <a:ea typeface="Cooper Black" charset="0"/>
                  <a:cs typeface="Cooper Black" charset="0"/>
                </a:rPr>
                <a:t>Arrighi</a:t>
              </a:r>
              <a:endParaRPr lang="en-GB" sz="1600" b="1" dirty="0">
                <a:ln w="12700">
                  <a:solidFill>
                    <a:schemeClr val="bg1"/>
                  </a:solidFill>
                </a:ln>
                <a:latin typeface="Cooper Black" charset="0"/>
                <a:ea typeface="Cooper Black" charset="0"/>
                <a:cs typeface="Cooper Blac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64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help?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" y="5193196"/>
            <a:ext cx="914399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4400" b="1" i="1">
                <a:latin typeface="+mn-lt"/>
                <a:cs typeface="MS PGothic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latin typeface="+mn-lt"/>
                <a:cs typeface="MS PGothic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MS PGothic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latin typeface="+mn-lt"/>
                <a:cs typeface="MS PGothic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MS PGothic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en-GB" dirty="0"/>
              <a:t>Ask the group in </a:t>
            </a:r>
            <a:r>
              <a:rPr lang="en-GB" dirty="0" err="1"/>
              <a:t>Etherpad</a:t>
            </a:r>
            <a:endParaRPr lang="en-GB" dirty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bit.ly/EtherAug17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303748" y="1933126"/>
            <a:ext cx="4621783" cy="3076374"/>
            <a:chOff x="2303748" y="1933126"/>
            <a:chExt cx="4621783" cy="30763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3748" y="1933126"/>
              <a:ext cx="4621783" cy="30763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45898" y="4653136"/>
              <a:ext cx="2772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b="1" dirty="0" smtClean="0">
                  <a:ln w="12700">
                    <a:solidFill>
                      <a:schemeClr val="bg1"/>
                    </a:solidFill>
                  </a:ln>
                  <a:latin typeface="Cooper Black" charset="0"/>
                  <a:ea typeface="Cooper Black" charset="0"/>
                  <a:cs typeface="Cooper Black" charset="0"/>
                </a:rPr>
                <a:t>Benjamin Reay</a:t>
              </a:r>
              <a:endParaRPr lang="en-GB" sz="1600" b="1" dirty="0">
                <a:ln w="12700">
                  <a:solidFill>
                    <a:schemeClr val="bg1"/>
                  </a:solidFill>
                </a:ln>
                <a:latin typeface="Cooper Black" charset="0"/>
                <a:ea typeface="Cooper Black" charset="0"/>
                <a:cs typeface="Cooper Blac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92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067434" y="440668"/>
            <a:ext cx="48853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4400" b="1" i="1" dirty="0" smtClean="0">
                <a:latin typeface="+mn-lt"/>
              </a:rPr>
              <a:t>That’s all from me</a:t>
            </a:r>
            <a:r>
              <a:rPr lang="is-IS" sz="4400" b="1" i="1" dirty="0" smtClean="0">
                <a:latin typeface="+mn-lt"/>
              </a:rPr>
              <a:t>…</a:t>
            </a:r>
            <a:endParaRPr lang="en-GB" sz="4400" b="1" i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341685"/>
            <a:ext cx="6350000" cy="4152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7185" y="5658445"/>
            <a:ext cx="78496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is-IS" sz="4400" b="1" i="1" dirty="0" smtClean="0">
                <a:latin typeface="+mn-lt"/>
              </a:rPr>
              <a:t>…</a:t>
            </a:r>
            <a:r>
              <a:rPr lang="is-IS" sz="4400" b="1" i="1" smtClean="0">
                <a:latin typeface="+mn-lt"/>
              </a:rPr>
              <a:t>but for you, just the beginning!</a:t>
            </a:r>
            <a:endParaRPr lang="en-GB" sz="4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732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41784"/>
            <a:ext cx="8372475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 Software </a:t>
            </a:r>
            <a:r>
              <a:rPr lang="en-GB" dirty="0" smtClean="0">
                <a:solidFill>
                  <a:schemeClr val="tx1"/>
                </a:solidFill>
              </a:rPr>
              <a:t>Carpentry Day 2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i="1" dirty="0" smtClean="0">
                <a:solidFill>
                  <a:schemeClr val="tx1"/>
                </a:solidFill>
              </a:rPr>
              <a:t>When you arrive</a:t>
            </a:r>
            <a:r>
              <a:rPr lang="is-IS" i="1" dirty="0" smtClean="0">
                <a:solidFill>
                  <a:schemeClr val="tx1"/>
                </a:solidFill>
              </a:rPr>
              <a:t>…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780220"/>
            <a:ext cx="8353425" cy="470912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Please check you can do the following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Open the Python interpreter from a terminal, as we did yesterday, and type...</a:t>
            </a:r>
          </a:p>
          <a:p>
            <a:pPr marL="0" indent="0">
              <a:buNone/>
            </a:pPr>
            <a:r>
              <a:rPr lang="is-IS" dirty="0" smtClean="0"/>
              <a:t>	</a:t>
            </a:r>
            <a:r>
              <a:rPr lang="is-IS" b="1" dirty="0" smtClean="0">
                <a:latin typeface="Courier"/>
                <a:cs typeface="Courier"/>
              </a:rPr>
              <a:t>$ python</a:t>
            </a:r>
          </a:p>
          <a:p>
            <a:r>
              <a:rPr lang="en-GB" dirty="0" smtClean="0"/>
              <a:t>And type at the &gt;&gt;&gt; prompt</a:t>
            </a:r>
            <a:r>
              <a:rPr lang="is-IS" dirty="0" smtClean="0"/>
              <a:t>…</a:t>
            </a:r>
            <a:endParaRPr lang="en-GB" dirty="0" smtClean="0"/>
          </a:p>
          <a:p>
            <a:pPr marL="0" indent="0">
              <a:buNone/>
            </a:pPr>
            <a:r>
              <a:rPr lang="is-IS" b="1" dirty="0" smtClean="0">
                <a:latin typeface="Courier"/>
                <a:cs typeface="Courier"/>
              </a:rPr>
              <a:t>	&gt;</a:t>
            </a:r>
            <a:r>
              <a:rPr lang="is-IS" b="1" dirty="0">
                <a:latin typeface="Courier"/>
                <a:cs typeface="Courier"/>
              </a:rPr>
              <a:t>&gt;&gt; import numpy</a:t>
            </a:r>
          </a:p>
          <a:p>
            <a:pPr marL="0" indent="0">
              <a:buNone/>
            </a:pPr>
            <a:r>
              <a:rPr lang="is-IS" b="1" dirty="0" smtClean="0">
                <a:latin typeface="Courier"/>
                <a:cs typeface="Courier"/>
              </a:rPr>
              <a:t>	&gt;</a:t>
            </a:r>
            <a:r>
              <a:rPr lang="is-IS" b="1" dirty="0">
                <a:latin typeface="Courier"/>
                <a:cs typeface="Courier"/>
              </a:rPr>
              <a:t>&gt;&gt; import matplotlib</a:t>
            </a:r>
          </a:p>
          <a:p>
            <a:r>
              <a:rPr lang="en-GB" dirty="0" smtClean="0"/>
              <a:t>If you encounter any errors</a:t>
            </a:r>
            <a:r>
              <a:rPr lang="en-GB" smtClean="0"/>
              <a:t>, please seek </a:t>
            </a:r>
            <a:r>
              <a:rPr lang="en-GB" dirty="0" smtClean="0"/>
              <a:t>a helper to help you out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0666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361532" y="2864982"/>
            <a:ext cx="4420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4400" b="1" i="1" dirty="0" smtClean="0">
                <a:latin typeface="+mn-lt"/>
              </a:rPr>
              <a:t>Why are we here?</a:t>
            </a:r>
            <a:endParaRPr lang="en-GB" sz="4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237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Researchers who write software!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2636912"/>
            <a:ext cx="8595109" cy="3744416"/>
          </a:xfrm>
        </p:spPr>
        <p:txBody>
          <a:bodyPr/>
          <a:lstStyle/>
          <a:p>
            <a:pPr lvl="1"/>
            <a:r>
              <a:rPr lang="en-GB" dirty="0" smtClean="0"/>
              <a:t>Who’s main job isn’t producing code/software?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Who writes software to support research?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Who would find it impractical or impossible to do their main job without writing software?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528" y="1738953"/>
            <a:ext cx="8595109" cy="82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Confess!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7437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Ariane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4886697" cy="143275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$7 billion development, $500 million rocket</a:t>
            </a:r>
          </a:p>
          <a:p>
            <a:r>
              <a:rPr lang="en-GB" dirty="0" smtClean="0"/>
              <a:t>Used Ariane 4 code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5472708" y="2240868"/>
            <a:ext cx="3456384" cy="3744416"/>
            <a:chOff x="5472708" y="1988840"/>
            <a:chExt cx="3456384" cy="37444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33468" r="5128" b="297"/>
            <a:stretch/>
          </p:blipFill>
          <p:spPr>
            <a:xfrm>
              <a:off x="5472708" y="1988840"/>
              <a:ext cx="3456384" cy="374441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150051" y="5121188"/>
              <a:ext cx="2772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b="1" dirty="0">
                  <a:ln w="12700">
                    <a:solidFill>
                      <a:schemeClr val="bg1"/>
                    </a:solidFill>
                  </a:ln>
                  <a:latin typeface="Cooper Black" charset="0"/>
                  <a:ea typeface="Cooper Black" charset="0"/>
                  <a:cs typeface="Cooper Black" charset="0"/>
                </a:rPr>
                <a:t>DLR German Aerospace </a:t>
              </a:r>
              <a:r>
                <a:rPr lang="en-GB" sz="1600" b="1" dirty="0" err="1">
                  <a:ln w="12700">
                    <a:solidFill>
                      <a:schemeClr val="bg1"/>
                    </a:solidFill>
                  </a:ln>
                  <a:latin typeface="Cooper Black" charset="0"/>
                  <a:ea typeface="Cooper Black" charset="0"/>
                  <a:cs typeface="Cooper Black" charset="0"/>
                </a:rPr>
                <a:t>Center</a:t>
              </a:r>
              <a:r>
                <a:rPr lang="en-GB" sz="1600" b="1" dirty="0">
                  <a:ln w="12700">
                    <a:solidFill>
                      <a:schemeClr val="bg1"/>
                    </a:solidFill>
                  </a:ln>
                  <a:latin typeface="Cooper Black" charset="0"/>
                  <a:ea typeface="Cooper Black" charset="0"/>
                  <a:cs typeface="Cooper Black" charset="0"/>
                </a:rPr>
                <a:t>; ESA/S. </a:t>
              </a:r>
              <a:r>
                <a:rPr lang="en-GB" sz="1600" b="1" dirty="0" err="1">
                  <a:ln w="12700">
                    <a:solidFill>
                      <a:schemeClr val="bg1"/>
                    </a:solidFill>
                  </a:ln>
                  <a:latin typeface="Cooper Black" charset="0"/>
                  <a:ea typeface="Cooper Black" charset="0"/>
                  <a:cs typeface="Cooper Black" charset="0"/>
                </a:rPr>
                <a:t>Corvaja</a:t>
              </a:r>
              <a:endParaRPr lang="en-GB" sz="1600" b="1" dirty="0">
                <a:ln w="12700">
                  <a:solidFill>
                    <a:schemeClr val="bg1"/>
                  </a:solidFill>
                </a:ln>
                <a:latin typeface="Cooper Black" charset="0"/>
                <a:ea typeface="Cooper Black" charset="0"/>
                <a:cs typeface="Cooper Black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700" y="3140968"/>
            <a:ext cx="1817350" cy="113584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78012" y="4318672"/>
            <a:ext cx="4197431" cy="838520"/>
            <a:chOff x="678012" y="4318672"/>
            <a:chExt cx="4197431" cy="838520"/>
          </a:xfrm>
        </p:grpSpPr>
        <p:sp>
          <p:nvSpPr>
            <p:cNvPr id="9" name="Rectangle 8"/>
            <p:cNvSpPr/>
            <p:nvPr/>
          </p:nvSpPr>
          <p:spPr>
            <a:xfrm>
              <a:off x="678012" y="4695527"/>
              <a:ext cx="41974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 algn="ct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GB" sz="2400" b="1" i="1" dirty="0" smtClean="0">
                  <a:latin typeface="+mn-lt"/>
                </a:rPr>
                <a:t>Loss of guidance &amp; </a:t>
              </a:r>
              <a:r>
                <a:rPr lang="en-GB" sz="2400" b="1" i="1" smtClean="0">
                  <a:latin typeface="+mn-lt"/>
                </a:rPr>
                <a:t>altitude info</a:t>
              </a:r>
              <a:endParaRPr lang="en-GB" sz="2400" b="1" i="1" dirty="0">
                <a:latin typeface="+mn-lt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2776723" y="4318672"/>
              <a:ext cx="3647" cy="418715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200153" y="5157192"/>
            <a:ext cx="3153171" cy="1296144"/>
            <a:chOff x="1200153" y="5157192"/>
            <a:chExt cx="3153171" cy="1296144"/>
          </a:xfrm>
        </p:grpSpPr>
        <p:sp>
          <p:nvSpPr>
            <p:cNvPr id="10" name="Rectangle 9"/>
            <p:cNvSpPr/>
            <p:nvPr/>
          </p:nvSpPr>
          <p:spPr>
            <a:xfrm>
              <a:off x="1200153" y="5622339"/>
              <a:ext cx="315317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 algn="ct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GB" sz="2400" b="1" i="1" dirty="0" smtClean="0">
                  <a:latin typeface="+mn-lt"/>
                </a:rPr>
                <a:t>64-bit FP converted to</a:t>
              </a:r>
              <a:br>
                <a:rPr lang="en-GB" sz="2400" b="1" i="1" dirty="0" smtClean="0">
                  <a:latin typeface="+mn-lt"/>
                </a:rPr>
              </a:br>
              <a:r>
                <a:rPr lang="en-GB" sz="2400" b="1" i="1" dirty="0" smtClean="0">
                  <a:latin typeface="+mn-lt"/>
                </a:rPr>
                <a:t>to 16-bit signed integer</a:t>
              </a:r>
              <a:endParaRPr lang="en-GB" sz="2400" b="1" i="1" dirty="0">
                <a:latin typeface="+mn-lt"/>
              </a:endParaRPr>
            </a:p>
          </p:txBody>
        </p:sp>
        <p:cxnSp>
          <p:nvCxnSpPr>
            <p:cNvPr id="15" name="Straight Arrow Connector 14"/>
            <p:cNvCxnSpPr>
              <a:stCxn id="9" idx="2"/>
              <a:endCxn id="10" idx="0"/>
            </p:cNvCxnSpPr>
            <p:nvPr/>
          </p:nvCxnSpPr>
          <p:spPr>
            <a:xfrm>
              <a:off x="2776728" y="5157192"/>
              <a:ext cx="11" cy="465147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629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What’s missing?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/>
              <a:t>“Three </a:t>
            </a:r>
            <a:r>
              <a:rPr lang="en-GB" i="1" dirty="0"/>
              <a:t>orders of magnitude in </a:t>
            </a:r>
            <a:r>
              <a:rPr lang="en-GB" b="1" i="1" dirty="0"/>
              <a:t>machine speed</a:t>
            </a:r>
            <a:r>
              <a:rPr lang="en-GB" i="1" dirty="0"/>
              <a:t> and three orders of magnitude in </a:t>
            </a:r>
            <a:r>
              <a:rPr lang="en-GB" b="1" i="1" dirty="0"/>
              <a:t>algorithmic speed</a:t>
            </a:r>
            <a:r>
              <a:rPr lang="en-GB" i="1" dirty="0"/>
              <a:t> add up to six orders of magnitude in solving power. A model that might have taken a year to solve 10 years ago can now solve in less than 30 seconds</a:t>
            </a:r>
            <a:r>
              <a:rPr lang="en-GB" i="1" dirty="0" smtClean="0"/>
              <a:t>.”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Bob Bixby, review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of linear programming solvers from 1987-2002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8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should care about software!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844899" y="2027910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44899" y="2856002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44899" y="3684094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44899" y="4512186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44899" y="5340278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1580" y="5150966"/>
            <a:ext cx="101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smtClean="0"/>
              <a:t>0%</a:t>
            </a:r>
            <a:endParaRPr lang="en-GB" sz="2400"/>
          </a:p>
        </p:txBody>
      </p:sp>
      <p:sp>
        <p:nvSpPr>
          <p:cNvPr id="16" name="TextBox 15"/>
          <p:cNvSpPr txBox="1"/>
          <p:nvPr/>
        </p:nvSpPr>
        <p:spPr>
          <a:xfrm>
            <a:off x="791580" y="3494783"/>
            <a:ext cx="101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/>
              <a:t>50%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91580" y="1838600"/>
            <a:ext cx="101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smtClean="0"/>
              <a:t>100%</a:t>
            </a:r>
            <a:endParaRPr lang="en-GB" sz="2400"/>
          </a:p>
        </p:txBody>
      </p:sp>
      <p:grpSp>
        <p:nvGrpSpPr>
          <p:cNvPr id="26" name="Group 25"/>
          <p:cNvGrpSpPr/>
          <p:nvPr/>
        </p:nvGrpSpPr>
        <p:grpSpPr>
          <a:xfrm>
            <a:off x="1988915" y="2260344"/>
            <a:ext cx="1584175" cy="3973649"/>
            <a:chOff x="1511660" y="2194560"/>
            <a:chExt cx="1584175" cy="3973649"/>
          </a:xfrm>
        </p:grpSpPr>
        <p:sp>
          <p:nvSpPr>
            <p:cNvPr id="18" name="TextBox 17"/>
            <p:cNvSpPr txBox="1"/>
            <p:nvPr/>
          </p:nvSpPr>
          <p:spPr>
            <a:xfrm>
              <a:off x="1619672" y="2194560"/>
              <a:ext cx="1368152" cy="30799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2800" b="1" dirty="0" smtClean="0">
                  <a:solidFill>
                    <a:schemeClr val="bg1"/>
                  </a:solidFill>
                </a:rPr>
                <a:t>92%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11660" y="5337212"/>
              <a:ext cx="15841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Use software</a:t>
              </a:r>
              <a:endParaRPr lang="en-GB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65080" y="3062735"/>
            <a:ext cx="2027428" cy="3174577"/>
            <a:chOff x="2987825" y="2996951"/>
            <a:chExt cx="2027428" cy="3174577"/>
          </a:xfrm>
        </p:grpSpPr>
        <p:sp>
          <p:nvSpPr>
            <p:cNvPr id="19" name="TextBox 18"/>
            <p:cNvSpPr txBox="1"/>
            <p:nvPr/>
          </p:nvSpPr>
          <p:spPr>
            <a:xfrm>
              <a:off x="3399042" y="2996951"/>
              <a:ext cx="1368152" cy="22989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2800" b="1" dirty="0" smtClean="0">
                  <a:solidFill>
                    <a:schemeClr val="bg1"/>
                  </a:solidFill>
                </a:rPr>
                <a:t>69%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87825" y="5340531"/>
              <a:ext cx="20274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Fundamental to results</a:t>
              </a:r>
              <a:endParaRPr lang="en-GB" sz="2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92507" y="3494783"/>
            <a:ext cx="1694471" cy="2718012"/>
            <a:chOff x="5015252" y="3428999"/>
            <a:chExt cx="1694471" cy="2718012"/>
          </a:xfrm>
        </p:grpSpPr>
        <p:sp>
          <p:nvSpPr>
            <p:cNvPr id="20" name="TextBox 19"/>
            <p:cNvSpPr txBox="1"/>
            <p:nvPr/>
          </p:nvSpPr>
          <p:spPr>
            <a:xfrm>
              <a:off x="5178412" y="3428999"/>
              <a:ext cx="1368152" cy="18654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2800" b="1" dirty="0" smtClean="0">
                  <a:solidFill>
                    <a:schemeClr val="bg1"/>
                  </a:solidFill>
                </a:rPr>
                <a:t>56%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15252" y="5316014"/>
              <a:ext cx="1694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Develop own code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751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Housekeeping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No fire drills today!</a:t>
            </a:r>
          </a:p>
          <a:p>
            <a:endParaRPr lang="en-GB" dirty="0" smtClean="0"/>
          </a:p>
          <a:p>
            <a:r>
              <a:rPr lang="en-GB" dirty="0" smtClean="0"/>
              <a:t>Evacuation route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irectly out of main entrance</a:t>
            </a:r>
          </a:p>
          <a:p>
            <a:pPr lvl="1"/>
            <a:r>
              <a:rPr lang="en-GB" dirty="0" smtClean="0"/>
              <a:t>Assemble in paved area, bottom of steps</a:t>
            </a:r>
          </a:p>
          <a:p>
            <a:endParaRPr lang="en-GB" dirty="0"/>
          </a:p>
          <a:p>
            <a:r>
              <a:rPr lang="en-GB" dirty="0" smtClean="0"/>
              <a:t>Toilets – exit room, around corner on left</a:t>
            </a:r>
          </a:p>
          <a:p>
            <a:endParaRPr lang="en-GB" dirty="0"/>
          </a:p>
          <a:p>
            <a:r>
              <a:rPr lang="en-GB" dirty="0" smtClean="0"/>
              <a:t>Tea and coffee provided at breaks!</a:t>
            </a:r>
          </a:p>
        </p:txBody>
      </p:sp>
    </p:spTree>
    <p:extLst>
      <p:ext uri="{BB962C8B-B14F-4D97-AF65-F5344CB8AC3E}">
        <p14:creationId xmlns:p14="http://schemas.microsoft.com/office/powerpoint/2010/main" val="152721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31177" y="2864982"/>
            <a:ext cx="32816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4400" b="1" i="1" dirty="0" smtClean="0">
                <a:latin typeface="+mn-lt"/>
              </a:rPr>
              <a:t>Who are we?</a:t>
            </a:r>
            <a:endParaRPr lang="en-GB" sz="4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739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90720</TotalTime>
  <Words>1405</Words>
  <Application>Microsoft Macintosh PowerPoint</Application>
  <PresentationFormat>On-screen Show (4:3)</PresentationFormat>
  <Paragraphs>287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Software Carpentry When you arrive…</vt:lpstr>
      <vt:lpstr>PowerPoint Presentation</vt:lpstr>
      <vt:lpstr>PowerPoint Presentation</vt:lpstr>
      <vt:lpstr>Researchers who write software!</vt:lpstr>
      <vt:lpstr>Ariane 5</vt:lpstr>
      <vt:lpstr>What’s missing?</vt:lpstr>
      <vt:lpstr>We should care about software!</vt:lpstr>
      <vt:lpstr>Housekeeping</vt:lpstr>
      <vt:lpstr>PowerPoint Presentation</vt:lpstr>
      <vt:lpstr>To help you learninate…</vt:lpstr>
      <vt:lpstr>Research Software Group</vt:lpstr>
      <vt:lpstr>Software Sustainability Institute</vt:lpstr>
      <vt:lpstr>PowerPoint Presentation</vt:lpstr>
      <vt:lpstr>Automation</vt:lpstr>
      <vt:lpstr>Python</vt:lpstr>
      <vt:lpstr>Version Control</vt:lpstr>
      <vt:lpstr>Agenda</vt:lpstr>
      <vt:lpstr>Agenda</vt:lpstr>
      <vt:lpstr>PowerPoint Presentation</vt:lpstr>
      <vt:lpstr>Code of Conduct</vt:lpstr>
      <vt:lpstr>Need help?</vt:lpstr>
      <vt:lpstr>Need help?</vt:lpstr>
      <vt:lpstr>Need help?</vt:lpstr>
      <vt:lpstr>PowerPoint Presentation</vt:lpstr>
      <vt:lpstr> Software Carpentry Day 2 When you arrive…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Crouch</dc:creator>
  <cp:lastModifiedBy>Steve Crouch</cp:lastModifiedBy>
  <cp:revision>1579</cp:revision>
  <dcterms:created xsi:type="dcterms:W3CDTF">2012-08-09T11:11:09Z</dcterms:created>
  <dcterms:modified xsi:type="dcterms:W3CDTF">2017-08-02T07:48:54Z</dcterms:modified>
</cp:coreProperties>
</file>